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10287000" cx="18288000"/>
  <p:notesSz cx="6858000" cy="9144000"/>
  <p:embeddedFontLst>
    <p:embeddedFont>
      <p:font typeface="Rubik Medium"/>
      <p:regular r:id="rId23"/>
      <p:bold r:id="rId24"/>
      <p:italic r:id="rId25"/>
      <p:boldItalic r:id="rId26"/>
    </p:embeddedFont>
    <p:embeddedFont>
      <p:font typeface="Rubik Light"/>
      <p:regular r:id="rId27"/>
      <p:bold r:id="rId28"/>
      <p:italic r:id="rId29"/>
      <p:boldItalic r:id="rId30"/>
    </p:embeddedFont>
    <p:embeddedFont>
      <p:font typeface="Roboto"/>
      <p:regular r:id="rId31"/>
      <p:bold r:id="rId32"/>
      <p:italic r:id="rId33"/>
      <p:boldItalic r:id="rId34"/>
    </p:embeddedFont>
    <p:embeddedFont>
      <p:font typeface="Arimo"/>
      <p:regular r:id="rId35"/>
      <p:bold r:id="rId36"/>
      <p:italic r:id="rId37"/>
      <p:boldItalic r:id="rId38"/>
    </p:embeddedFont>
    <p:embeddedFont>
      <p:font typeface="Rubik"/>
      <p:bold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41" roundtripDataSignature="AMtx7mhA90aR+FtRJ5bCDps7d4ixqUWSy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ubik-boldItalic.fntdata"/><Relationship Id="rId20" Type="http://schemas.openxmlformats.org/officeDocument/2006/relationships/slide" Target="slides/slide15.xml"/><Relationship Id="rId41" Type="http://customschemas.google.com/relationships/presentationmetadata" Target="meta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ubikMedium-bold.fntdata"/><Relationship Id="rId23" Type="http://schemas.openxmlformats.org/officeDocument/2006/relationships/font" Target="fonts/Rubik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ubikMedium-boldItalic.fntdata"/><Relationship Id="rId25" Type="http://schemas.openxmlformats.org/officeDocument/2006/relationships/font" Target="fonts/RubikMedium-italic.fntdata"/><Relationship Id="rId28" Type="http://schemas.openxmlformats.org/officeDocument/2006/relationships/font" Target="fonts/RubikLight-bold.fntdata"/><Relationship Id="rId27" Type="http://schemas.openxmlformats.org/officeDocument/2006/relationships/font" Target="fonts/RubikLigh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ubikLigh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regular.fntdata"/><Relationship Id="rId30" Type="http://schemas.openxmlformats.org/officeDocument/2006/relationships/font" Target="fonts/RubikLight-boldItalic.fntdata"/><Relationship Id="rId11" Type="http://schemas.openxmlformats.org/officeDocument/2006/relationships/slide" Target="slides/slide6.xml"/><Relationship Id="rId33" Type="http://schemas.openxmlformats.org/officeDocument/2006/relationships/font" Target="fonts/Roboto-italic.fntdata"/><Relationship Id="rId10" Type="http://schemas.openxmlformats.org/officeDocument/2006/relationships/slide" Target="slides/slide5.xml"/><Relationship Id="rId32" Type="http://schemas.openxmlformats.org/officeDocument/2006/relationships/font" Target="fonts/Roboto-bold.fntdata"/><Relationship Id="rId13" Type="http://schemas.openxmlformats.org/officeDocument/2006/relationships/slide" Target="slides/slide8.xml"/><Relationship Id="rId35" Type="http://schemas.openxmlformats.org/officeDocument/2006/relationships/font" Target="fonts/Arimo-regular.fntdata"/><Relationship Id="rId12" Type="http://schemas.openxmlformats.org/officeDocument/2006/relationships/slide" Target="slides/slide7.xml"/><Relationship Id="rId34" Type="http://schemas.openxmlformats.org/officeDocument/2006/relationships/font" Target="fonts/Roboto-boldItalic.fntdata"/><Relationship Id="rId15" Type="http://schemas.openxmlformats.org/officeDocument/2006/relationships/slide" Target="slides/slide10.xml"/><Relationship Id="rId37" Type="http://schemas.openxmlformats.org/officeDocument/2006/relationships/font" Target="fonts/Arimo-italic.fntdata"/><Relationship Id="rId14" Type="http://schemas.openxmlformats.org/officeDocument/2006/relationships/slide" Target="slides/slide9.xml"/><Relationship Id="rId36" Type="http://schemas.openxmlformats.org/officeDocument/2006/relationships/font" Target="fonts/Arimo-bold.fntdata"/><Relationship Id="rId17" Type="http://schemas.openxmlformats.org/officeDocument/2006/relationships/slide" Target="slides/slide12.xml"/><Relationship Id="rId39" Type="http://schemas.openxmlformats.org/officeDocument/2006/relationships/font" Target="fonts/Rubik-bold.fntdata"/><Relationship Id="rId16" Type="http://schemas.openxmlformats.org/officeDocument/2006/relationships/slide" Target="slides/slide11.xml"/><Relationship Id="rId38" Type="http://schemas.openxmlformats.org/officeDocument/2006/relationships/font" Target="fonts/Arim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7.jpg>
</file>

<file path=ppt/media/image18.png>
</file>

<file path=ppt/media/image2.png>
</file>

<file path=ppt/media/image20.jp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86" name="Google Shape;86;p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87" name="Google Shape;87;p1: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8" name="Google Shape;88;p1: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9" name="Google Shape;89;p1: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90" name="Google Shape;90;p1: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0: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15" name="Google Shape;215;p10: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16" name="Google Shape;216;p10: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p10: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8" name="Google Shape;218;p10: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19" name="Google Shape;219;p10: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1: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27" name="Google Shape;227;p11: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28" name="Google Shape;228;p11: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9" name="Google Shape;229;p11: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p11: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31" name="Google Shape;231;p11: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46" name="Google Shape;246;p1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47" name="Google Shape;247;p12: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8" name="Google Shape;248;p12: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9" name="Google Shape;249;p12: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50" name="Google Shape;250;p12: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59" name="Google Shape;259;p1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60" name="Google Shape;260;p13: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1" name="Google Shape;261;p13: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13: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63" name="Google Shape;263;p13: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71" name="Google Shape;271;p1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72" name="Google Shape;272;p14: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3" name="Google Shape;273;p14: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p14: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75" name="Google Shape;275;p14: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1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83" name="Google Shape;283;p1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84" name="Google Shape;284;p1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p1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p1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87" name="Google Shape;287;p1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16: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95" name="Google Shape;295;p16: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96" name="Google Shape;296;p16: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7" name="Google Shape;297;p16: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p16: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99" name="Google Shape;299;p16: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1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311" name="Google Shape;311;p1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312" name="Google Shape;312;p17: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3" name="Google Shape;313;p17: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p17: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315" name="Google Shape;315;p17: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02" name="Google Shape;102;p2: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03" name="Google Shape;103;p2: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p2: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2: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06" name="Google Shape;106;p2: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3: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13" name="Google Shape;113;p3: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14" name="Google Shape;114;p3: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5" name="Google Shape;115;p3: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 name="Google Shape;116;p3: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17" name="Google Shape;117;p3: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4: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37" name="Google Shape;137;p4: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38" name="Google Shape;138;p4: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9" name="Google Shape;139;p4: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0" name="Google Shape;140;p4: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41" name="Google Shape;141;p4: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5: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49" name="Google Shape;149;p5: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50" name="Google Shape;150;p5: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1" name="Google Shape;151;p5: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5: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53" name="Google Shape;153;p5: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6: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63" name="Google Shape;163;p6: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64" name="Google Shape;164;p6: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Google Shape;165;p6: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p6: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67" name="Google Shape;167;p6: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7: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76" name="Google Shape;176;p7: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77" name="Google Shape;177;p7: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8" name="Google Shape;178;p7: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7: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80" name="Google Shape;180;p7: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8: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189" name="Google Shape;189;p8: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190" name="Google Shape;190;p8: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p8: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p8: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193" name="Google Shape;193;p8: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9:notes"/>
          <p:cNvSpPr txBox="1"/>
          <p:nvPr>
            <p:ph idx="2" type="hdr"/>
          </p:nvPr>
        </p:nvSpPr>
        <p:spPr>
          <a:xfrm>
            <a:off x="0" y="0"/>
            <a:ext cx="3962400" cy="342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p>
        </p:txBody>
      </p:sp>
      <p:sp>
        <p:nvSpPr>
          <p:cNvPr id="201" name="Google Shape;201;p9:notes"/>
          <p:cNvSpPr txBox="1"/>
          <p:nvPr>
            <p:ph idx="10" type="dt"/>
          </p:nvPr>
        </p:nvSpPr>
        <p:spPr>
          <a:xfrm>
            <a:off x="5180013" y="0"/>
            <a:ext cx="3962400" cy="3429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1.7.2013</a:t>
            </a:r>
            <a:endParaRPr/>
          </a:p>
        </p:txBody>
      </p:sp>
      <p:sp>
        <p:nvSpPr>
          <p:cNvPr id="202" name="Google Shape;202;p9:notes"/>
          <p:cNvSpPr/>
          <p:nvPr>
            <p:ph idx="3" type="sldImg"/>
          </p:nvPr>
        </p:nvSpPr>
        <p:spPr>
          <a:xfrm>
            <a:off x="2857500" y="512763"/>
            <a:ext cx="3429000" cy="2566987"/>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3" name="Google Shape;203;p9:notes"/>
          <p:cNvSpPr txBox="1"/>
          <p:nvPr>
            <p:ph idx="1" type="body"/>
          </p:nvPr>
        </p:nvSpPr>
        <p:spPr>
          <a:xfrm>
            <a:off x="914400" y="3251200"/>
            <a:ext cx="7315200" cy="3081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p9:notes"/>
          <p:cNvSpPr txBox="1"/>
          <p:nvPr>
            <p:ph idx="11" type="ftr"/>
          </p:nvPr>
        </p:nvSpPr>
        <p:spPr>
          <a:xfrm>
            <a:off x="0" y="6502400"/>
            <a:ext cx="3962400" cy="341313"/>
          </a:xfrm>
          <a:prstGeom prst="rect">
            <a:avLst/>
          </a:prstGeom>
          <a:noFill/>
          <a:ln>
            <a:noFill/>
          </a:ln>
        </p:spPr>
        <p:txBody>
          <a:bodyPr anchorCtr="0" anchor="b" bIns="45700" lIns="91425" spcFirstLastPara="1" rIns="91425" wrap="square" tIns="45700">
            <a:noAutofit/>
          </a:bodyPr>
          <a:lstStyle/>
          <a:p>
            <a:pPr indent="0" lvl="0" marL="0" rtl="0" algn="l">
              <a:spcBef>
                <a:spcPts val="0"/>
              </a:spcBef>
              <a:spcAft>
                <a:spcPts val="0"/>
              </a:spcAft>
              <a:buNone/>
            </a:pPr>
            <a:r>
              <a:t/>
            </a:r>
            <a:endParaRPr sz="1200"/>
          </a:p>
        </p:txBody>
      </p:sp>
      <p:sp>
        <p:nvSpPr>
          <p:cNvPr id="205" name="Google Shape;205;p9:notes"/>
          <p:cNvSpPr txBox="1"/>
          <p:nvPr>
            <p:ph idx="12" type="sldNum"/>
          </p:nvPr>
        </p:nvSpPr>
        <p:spPr>
          <a:xfrm>
            <a:off x="5180013" y="6502400"/>
            <a:ext cx="3962400" cy="341313"/>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r>
              <a:rPr b="0" i="0" lang="en-US" sz="1200" u="none" cap="none" strike="noStrike">
                <a:solidFill>
                  <a:schemeClr val="dk1"/>
                </a:solidFill>
                <a:latin typeface="Calibri"/>
                <a:ea typeface="Calibri"/>
                <a:cs typeface="Calibri"/>
                <a:sym typeface="Calibri"/>
              </a:rPr>
              <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8"/>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9"/>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9"/>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20"/>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20"/>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2" name="Google Shape;22;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2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22"/>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22"/>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4" name="Google Shape;34;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2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23"/>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0" name="Google Shape;40;p23"/>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1" name="Google Shape;41;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24"/>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7" name="Google Shape;47;p24"/>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8" name="Google Shape;48;p24"/>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24"/>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6"/>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6"/>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26"/>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7"/>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7"/>
          <p:cNvSpPr/>
          <p:nvPr>
            <p:ph idx="2" type="pic"/>
          </p:nvPr>
        </p:nvSpPr>
        <p:spPr>
          <a:xfrm>
            <a:off x="1792288" y="612775"/>
            <a:ext cx="5486400" cy="4114800"/>
          </a:xfrm>
          <a:prstGeom prst="rect">
            <a:avLst/>
          </a:prstGeom>
          <a:noFill/>
          <a:ln>
            <a:noFill/>
          </a:ln>
        </p:spPr>
      </p:sp>
      <p:sp>
        <p:nvSpPr>
          <p:cNvPr id="68" name="Google Shape;68;p27"/>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15.png"/><Relationship Id="rId6" Type="http://schemas.openxmlformats.org/officeDocument/2006/relationships/image" Target="../media/image12.png"/><Relationship Id="rId7" Type="http://schemas.openxmlformats.org/officeDocument/2006/relationships/image" Target="../media/image11.png"/><Relationship Id="rId8"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hyperlink" Target="https://lookerstudio.google.com/reporting/f09a0f27-f721-420c-9918-8536a4feb564" TargetMode="External"/><Relationship Id="rId6" Type="http://schemas.openxmlformats.org/officeDocument/2006/relationships/image" Target="../media/image17.jpg"/><Relationship Id="rId7" Type="http://schemas.openxmlformats.org/officeDocument/2006/relationships/hyperlink" Target="https://github.com/rahmadyd/kimia-farma-big-data-analyst" TargetMode="External"/><Relationship Id="rId8" Type="http://schemas.openxmlformats.org/officeDocument/2006/relationships/hyperlink" Target="https://drive.google.com/drive/folders/17vhWI54MxSL6_sMmg_JVyDRc_d6xbAcO?usp=sharin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8.png"/><Relationship Id="rId7" Type="http://schemas.openxmlformats.org/officeDocument/2006/relationships/image" Target="../media/image7.png"/><Relationship Id="rId8" Type="http://schemas.openxmlformats.org/officeDocument/2006/relationships/image" Target="../media/image2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hyperlink" Target="https://drive.google.com/file/d/1BzRZE4bpXrTYGP7JONNm_9lWlS_d1kfS/view?usp=sharing" TargetMode="External"/><Relationship Id="rId6" Type="http://schemas.openxmlformats.org/officeDocument/2006/relationships/hyperlink" Target="https://drive.google.com/file/d/1BzRZE4bpXrTYGP7JONNm_9lWlS_d1kfS/view?usp=sharing" TargetMode="External"/><Relationship Id="rId7" Type="http://schemas.openxmlformats.org/officeDocument/2006/relationships/hyperlink" Target="https://drive.google.com/file/d/1r3PowLtx2zfUUeFuH2dtCyCSNo9QkIvY/view?usp=sharing" TargetMode="External"/><Relationship Id="rId8" Type="http://schemas.openxmlformats.org/officeDocument/2006/relationships/hyperlink" Target="https://drive.google.com/file/d/1mhmdl6dVg6Il5wsrI4jSnwqxhUJr_oPp/view?usp=shari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9FAB"/>
        </a:solidFill>
      </p:bgPr>
    </p:bg>
    <p:spTree>
      <p:nvGrpSpPr>
        <p:cNvPr id="91" name="Shape 91"/>
        <p:cNvGrpSpPr/>
        <p:nvPr/>
      </p:nvGrpSpPr>
      <p:grpSpPr>
        <a:xfrm>
          <a:off x="0" y="0"/>
          <a:ext cx="0" cy="0"/>
          <a:chOff x="0" y="0"/>
          <a:chExt cx="0" cy="0"/>
        </a:xfrm>
      </p:grpSpPr>
      <p:sp>
        <p:nvSpPr>
          <p:cNvPr id="92" name="Google Shape;92;p1"/>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93" name="Google Shape;93;p1"/>
          <p:cNvSpPr/>
          <p:nvPr/>
        </p:nvSpPr>
        <p:spPr>
          <a:xfrm>
            <a:off x="699600" y="373000"/>
            <a:ext cx="2799802" cy="1082600"/>
          </a:xfrm>
          <a:custGeom>
            <a:rect b="b" l="l" r="r" t="t"/>
            <a:pathLst>
              <a:path extrusionOk="0" h="1082600" w="2799802">
                <a:moveTo>
                  <a:pt x="0" y="0"/>
                </a:moveTo>
                <a:lnTo>
                  <a:pt x="2799802" y="0"/>
                </a:lnTo>
                <a:lnTo>
                  <a:pt x="2799802" y="1082600"/>
                </a:lnTo>
                <a:lnTo>
                  <a:pt x="0" y="1082600"/>
                </a:lnTo>
                <a:lnTo>
                  <a:pt x="0" y="0"/>
                </a:lnTo>
                <a:close/>
              </a:path>
            </a:pathLst>
          </a:custGeom>
          <a:blipFill rotWithShape="1">
            <a:blip r:embed="rId4">
              <a:alphaModFix/>
            </a:blip>
            <a:stretch>
              <a:fillRect b="-192" l="0" r="0" t="0"/>
            </a:stretch>
          </a:blipFill>
          <a:ln>
            <a:noFill/>
          </a:ln>
        </p:spPr>
      </p:sp>
      <p:sp>
        <p:nvSpPr>
          <p:cNvPr id="94" name="Google Shape;94;p1"/>
          <p:cNvSpPr txBox="1"/>
          <p:nvPr/>
        </p:nvSpPr>
        <p:spPr>
          <a:xfrm>
            <a:off x="955750" y="1877563"/>
            <a:ext cx="12295500" cy="4710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9000" u="none" cap="none" strike="noStrike">
                <a:solidFill>
                  <a:srgbClr val="FFFFFF"/>
                </a:solidFill>
                <a:latin typeface="Rubik"/>
                <a:ea typeface="Rubik"/>
                <a:cs typeface="Rubik"/>
                <a:sym typeface="Rubik"/>
              </a:rPr>
              <a:t>Analisis kinerja bisnis Kimia Farma</a:t>
            </a:r>
            <a:endParaRPr/>
          </a:p>
          <a:p>
            <a:pPr indent="0" lvl="0" marL="0" marR="0" rtl="0" algn="l">
              <a:lnSpc>
                <a:spcPct val="120000"/>
              </a:lnSpc>
              <a:spcBef>
                <a:spcPts val="0"/>
              </a:spcBef>
              <a:spcAft>
                <a:spcPts val="0"/>
              </a:spcAft>
              <a:buNone/>
            </a:pPr>
            <a:r>
              <a:rPr b="1" i="0" lang="en-US" sz="9000" u="none" cap="none" strike="noStrike">
                <a:solidFill>
                  <a:srgbClr val="FFFFFF"/>
                </a:solidFill>
                <a:latin typeface="Rubik"/>
                <a:ea typeface="Rubik"/>
                <a:cs typeface="Rubik"/>
                <a:sym typeface="Rubik"/>
              </a:rPr>
              <a:t>Tahun 2020-2023</a:t>
            </a:r>
            <a:endParaRPr/>
          </a:p>
        </p:txBody>
      </p:sp>
      <p:sp>
        <p:nvSpPr>
          <p:cNvPr id="95" name="Google Shape;95;p1"/>
          <p:cNvSpPr txBox="1"/>
          <p:nvPr/>
        </p:nvSpPr>
        <p:spPr>
          <a:xfrm>
            <a:off x="1127225" y="6332975"/>
            <a:ext cx="14395500" cy="975000"/>
          </a:xfrm>
          <a:prstGeom prst="rect">
            <a:avLst/>
          </a:prstGeom>
          <a:noFill/>
          <a:ln>
            <a:noFill/>
          </a:ln>
        </p:spPr>
        <p:txBody>
          <a:bodyPr anchorCtr="0" anchor="t" bIns="0" lIns="0" spcFirstLastPara="1" rIns="0" wrap="square" tIns="0">
            <a:spAutoFit/>
          </a:bodyPr>
          <a:lstStyle/>
          <a:p>
            <a:pPr indent="0" lvl="0" marL="0" marR="0" rtl="0" algn="l">
              <a:lnSpc>
                <a:spcPct val="120004"/>
              </a:lnSpc>
              <a:spcBef>
                <a:spcPts val="0"/>
              </a:spcBef>
              <a:spcAft>
                <a:spcPts val="0"/>
              </a:spcAft>
              <a:buNone/>
            </a:pPr>
            <a:r>
              <a:rPr b="0" i="0" lang="en-US" sz="4999" u="none" cap="none" strike="noStrike">
                <a:solidFill>
                  <a:srgbClr val="FFFFFF"/>
                </a:solidFill>
                <a:latin typeface="Arimo"/>
                <a:ea typeface="Arimo"/>
                <a:cs typeface="Arimo"/>
                <a:sym typeface="Arimo"/>
              </a:rPr>
              <a:t>Kimia Farma - Big Data Analytics</a:t>
            </a:r>
            <a:endParaRPr/>
          </a:p>
        </p:txBody>
      </p:sp>
      <p:sp>
        <p:nvSpPr>
          <p:cNvPr id="96" name="Google Shape;96;p1"/>
          <p:cNvSpPr/>
          <p:nvPr/>
        </p:nvSpPr>
        <p:spPr>
          <a:xfrm>
            <a:off x="13514250" y="-1243850"/>
            <a:ext cx="6270022" cy="6102001"/>
          </a:xfrm>
          <a:custGeom>
            <a:rect b="b" l="l" r="r" t="t"/>
            <a:pathLst>
              <a:path extrusionOk="0" h="8136001" w="8360029">
                <a:moveTo>
                  <a:pt x="0" y="4067937"/>
                </a:moveTo>
                <a:cubicBezTo>
                  <a:pt x="0" y="1821307"/>
                  <a:pt x="1871472" y="0"/>
                  <a:pt x="4179951" y="0"/>
                </a:cubicBezTo>
                <a:cubicBezTo>
                  <a:pt x="6488430" y="0"/>
                  <a:pt x="8360029" y="1821307"/>
                  <a:pt x="8360029" y="4067937"/>
                </a:cubicBezTo>
                <a:cubicBezTo>
                  <a:pt x="8360029" y="6314567"/>
                  <a:pt x="6488557" y="8136001"/>
                  <a:pt x="4179951" y="8136001"/>
                </a:cubicBezTo>
                <a:cubicBezTo>
                  <a:pt x="1871345" y="8136001"/>
                  <a:pt x="0" y="6314694"/>
                  <a:pt x="0" y="4067937"/>
                </a:cubicBezTo>
                <a:close/>
              </a:path>
            </a:pathLst>
          </a:cu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
          <p:cNvSpPr txBox="1"/>
          <p:nvPr/>
        </p:nvSpPr>
        <p:spPr>
          <a:xfrm>
            <a:off x="3629675" y="407750"/>
            <a:ext cx="732750" cy="11387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6000" u="none" cap="none" strike="noStrike">
                <a:solidFill>
                  <a:srgbClr val="FFFFFF"/>
                </a:solidFill>
                <a:latin typeface="Arimo"/>
                <a:ea typeface="Arimo"/>
                <a:cs typeface="Arimo"/>
                <a:sym typeface="Arimo"/>
              </a:rPr>
              <a:t>X</a:t>
            </a:r>
            <a:endParaRPr/>
          </a:p>
        </p:txBody>
      </p:sp>
      <p:sp>
        <p:nvSpPr>
          <p:cNvPr id="98" name="Google Shape;98;p1"/>
          <p:cNvSpPr txBox="1"/>
          <p:nvPr/>
        </p:nvSpPr>
        <p:spPr>
          <a:xfrm>
            <a:off x="1127225" y="7471775"/>
            <a:ext cx="8601150" cy="15335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4000" u="none" cap="none" strike="noStrike">
                <a:solidFill>
                  <a:srgbClr val="FFFFFF"/>
                </a:solidFill>
                <a:latin typeface="Rubik Light"/>
                <a:ea typeface="Rubik Light"/>
                <a:cs typeface="Rubik Light"/>
                <a:sym typeface="Rubik Light"/>
              </a:rPr>
              <a:t>Presented by</a:t>
            </a:r>
            <a:endParaRPr/>
          </a:p>
          <a:p>
            <a:pPr indent="0" lvl="0" marL="0" marR="0" rtl="0" algn="l">
              <a:lnSpc>
                <a:spcPct val="120000"/>
              </a:lnSpc>
              <a:spcBef>
                <a:spcPts val="0"/>
              </a:spcBef>
              <a:spcAft>
                <a:spcPts val="0"/>
              </a:spcAft>
              <a:buNone/>
            </a:pPr>
            <a:r>
              <a:rPr b="0" i="0" lang="en-US" sz="6000" u="none" cap="none" strike="noStrike">
                <a:solidFill>
                  <a:srgbClr val="FFFFFF"/>
                </a:solidFill>
                <a:latin typeface="Rubik Light"/>
                <a:ea typeface="Rubik Light"/>
                <a:cs typeface="Rubik Light"/>
                <a:sym typeface="Rubik Light"/>
              </a:rPr>
              <a:t>Rahmad Hidayad</a:t>
            </a:r>
            <a:endParaRPr/>
          </a:p>
        </p:txBody>
      </p:sp>
      <p:sp>
        <p:nvSpPr>
          <p:cNvPr id="99" name="Google Shape;99;p1"/>
          <p:cNvSpPr/>
          <p:nvPr/>
        </p:nvSpPr>
        <p:spPr>
          <a:xfrm>
            <a:off x="4701650" y="267800"/>
            <a:ext cx="3163320" cy="1138800"/>
          </a:xfrm>
          <a:custGeom>
            <a:rect b="b" l="l" r="r" t="t"/>
            <a:pathLst>
              <a:path extrusionOk="0" h="1138800" w="3163320">
                <a:moveTo>
                  <a:pt x="0" y="0"/>
                </a:moveTo>
                <a:lnTo>
                  <a:pt x="3163320" y="0"/>
                </a:lnTo>
                <a:lnTo>
                  <a:pt x="3163320" y="1138800"/>
                </a:lnTo>
                <a:lnTo>
                  <a:pt x="0" y="1138800"/>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10"/>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222" name="Google Shape;222;p10"/>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223" name="Google Shape;223;p10"/>
          <p:cNvSpPr/>
          <p:nvPr/>
        </p:nvSpPr>
        <p:spPr>
          <a:xfrm>
            <a:off x="772426" y="3156040"/>
            <a:ext cx="16743150" cy="5169448"/>
          </a:xfrm>
          <a:custGeom>
            <a:rect b="b" l="l" r="r" t="t"/>
            <a:pathLst>
              <a:path extrusionOk="0" h="5169448" w="16743150">
                <a:moveTo>
                  <a:pt x="0" y="0"/>
                </a:moveTo>
                <a:lnTo>
                  <a:pt x="16743150" y="0"/>
                </a:lnTo>
                <a:lnTo>
                  <a:pt x="16743150" y="5169447"/>
                </a:lnTo>
                <a:lnTo>
                  <a:pt x="0" y="5169447"/>
                </a:lnTo>
                <a:lnTo>
                  <a:pt x="0" y="0"/>
                </a:lnTo>
                <a:close/>
              </a:path>
            </a:pathLst>
          </a:custGeom>
          <a:blipFill rotWithShape="1">
            <a:blip r:embed="rId5">
              <a:alphaModFix/>
            </a:blip>
            <a:stretch>
              <a:fillRect b="0" l="0" r="0" t="0"/>
            </a:stretch>
          </a:blipFill>
          <a:ln>
            <a:noFill/>
          </a:ln>
        </p:spPr>
      </p:sp>
      <p:sp>
        <p:nvSpPr>
          <p:cNvPr id="224" name="Google Shape;224;p10"/>
          <p:cNvSpPr txBox="1"/>
          <p:nvPr/>
        </p:nvSpPr>
        <p:spPr>
          <a:xfrm>
            <a:off x="772425" y="985976"/>
            <a:ext cx="16743150" cy="1027275"/>
          </a:xfrm>
          <a:prstGeom prst="rect">
            <a:avLst/>
          </a:prstGeom>
          <a:noFill/>
          <a:ln>
            <a:noFill/>
          </a:ln>
        </p:spPr>
        <p:txBody>
          <a:bodyPr anchorCtr="0" anchor="t" bIns="0" lIns="0" spcFirstLastPara="1" rIns="0" wrap="square" tIns="0">
            <a:spAutoFit/>
          </a:bodyPr>
          <a:lstStyle/>
          <a:p>
            <a:pPr indent="-708659" lvl="1" marL="1417320" marR="0" rtl="0" algn="l">
              <a:lnSpc>
                <a:spcPct val="120000"/>
              </a:lnSpc>
              <a:spcBef>
                <a:spcPts val="0"/>
              </a:spcBef>
              <a:spcAft>
                <a:spcPts val="0"/>
              </a:spcAft>
              <a:buClr>
                <a:srgbClr val="000000"/>
              </a:buClr>
              <a:buSzPts val="5400"/>
              <a:buFont typeface="Rubik"/>
              <a:buAutoNum type="arabicPeriod"/>
            </a:pPr>
            <a:r>
              <a:rPr b="1" i="0" lang="en-US" sz="5400" u="none" cap="none" strike="noStrike">
                <a:solidFill>
                  <a:srgbClr val="000000"/>
                </a:solidFill>
                <a:latin typeface="Rubik"/>
                <a:ea typeface="Rubik"/>
                <a:cs typeface="Rubik"/>
                <a:sym typeface="Rubik"/>
              </a:rPr>
              <a:t>Importing Dataset to BigQuery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1"/>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234" name="Google Shape;234;p11"/>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235" name="Google Shape;235;p11"/>
          <p:cNvSpPr/>
          <p:nvPr/>
        </p:nvSpPr>
        <p:spPr>
          <a:xfrm>
            <a:off x="9946781" y="6464444"/>
            <a:ext cx="6553236" cy="3540042"/>
          </a:xfrm>
          <a:custGeom>
            <a:rect b="b" l="l" r="r" t="t"/>
            <a:pathLst>
              <a:path extrusionOk="0" h="3540042" w="6553236">
                <a:moveTo>
                  <a:pt x="0" y="0"/>
                </a:moveTo>
                <a:lnTo>
                  <a:pt x="6553236" y="0"/>
                </a:lnTo>
                <a:lnTo>
                  <a:pt x="6553236" y="3540042"/>
                </a:lnTo>
                <a:lnTo>
                  <a:pt x="0" y="3540042"/>
                </a:lnTo>
                <a:lnTo>
                  <a:pt x="0" y="0"/>
                </a:lnTo>
                <a:close/>
              </a:path>
            </a:pathLst>
          </a:custGeom>
          <a:blipFill rotWithShape="1">
            <a:blip r:embed="rId5">
              <a:alphaModFix/>
            </a:blip>
            <a:stretch>
              <a:fillRect b="0" l="0" r="0" t="0"/>
            </a:stretch>
          </a:blipFill>
          <a:ln>
            <a:noFill/>
          </a:ln>
        </p:spPr>
      </p:sp>
      <p:sp>
        <p:nvSpPr>
          <p:cNvPr id="236" name="Google Shape;236;p11"/>
          <p:cNvSpPr/>
          <p:nvPr/>
        </p:nvSpPr>
        <p:spPr>
          <a:xfrm>
            <a:off x="9946781" y="1696944"/>
            <a:ext cx="6553236" cy="4112203"/>
          </a:xfrm>
          <a:custGeom>
            <a:rect b="b" l="l" r="r" t="t"/>
            <a:pathLst>
              <a:path extrusionOk="0" h="4112203" w="6553236">
                <a:moveTo>
                  <a:pt x="0" y="0"/>
                </a:moveTo>
                <a:lnTo>
                  <a:pt x="6553236" y="0"/>
                </a:lnTo>
                <a:lnTo>
                  <a:pt x="6553236" y="4112203"/>
                </a:lnTo>
                <a:lnTo>
                  <a:pt x="0" y="4112203"/>
                </a:lnTo>
                <a:lnTo>
                  <a:pt x="0" y="0"/>
                </a:lnTo>
                <a:close/>
              </a:path>
            </a:pathLst>
          </a:custGeom>
          <a:blipFill rotWithShape="1">
            <a:blip r:embed="rId6">
              <a:alphaModFix/>
            </a:blip>
            <a:stretch>
              <a:fillRect b="0" l="0" r="0" t="0"/>
            </a:stretch>
          </a:blipFill>
          <a:ln>
            <a:noFill/>
          </a:ln>
        </p:spPr>
      </p:sp>
      <p:sp>
        <p:nvSpPr>
          <p:cNvPr id="237" name="Google Shape;237;p11"/>
          <p:cNvSpPr/>
          <p:nvPr/>
        </p:nvSpPr>
        <p:spPr>
          <a:xfrm>
            <a:off x="1028700" y="6473969"/>
            <a:ext cx="6291369" cy="3540042"/>
          </a:xfrm>
          <a:custGeom>
            <a:rect b="b" l="l" r="r" t="t"/>
            <a:pathLst>
              <a:path extrusionOk="0" h="3540042" w="6291369">
                <a:moveTo>
                  <a:pt x="0" y="0"/>
                </a:moveTo>
                <a:lnTo>
                  <a:pt x="6291369" y="0"/>
                </a:lnTo>
                <a:lnTo>
                  <a:pt x="6291369" y="3540042"/>
                </a:lnTo>
                <a:lnTo>
                  <a:pt x="0" y="3540042"/>
                </a:lnTo>
                <a:lnTo>
                  <a:pt x="0" y="0"/>
                </a:lnTo>
                <a:close/>
              </a:path>
            </a:pathLst>
          </a:custGeom>
          <a:blipFill rotWithShape="1">
            <a:blip r:embed="rId7">
              <a:alphaModFix/>
            </a:blip>
            <a:stretch>
              <a:fillRect b="0" l="0" r="0" t="0"/>
            </a:stretch>
          </a:blipFill>
          <a:ln>
            <a:noFill/>
          </a:ln>
        </p:spPr>
      </p:sp>
      <p:sp>
        <p:nvSpPr>
          <p:cNvPr id="238" name="Google Shape;238;p11"/>
          <p:cNvSpPr/>
          <p:nvPr/>
        </p:nvSpPr>
        <p:spPr>
          <a:xfrm>
            <a:off x="1028700" y="1696944"/>
            <a:ext cx="6291369" cy="4338875"/>
          </a:xfrm>
          <a:custGeom>
            <a:rect b="b" l="l" r="r" t="t"/>
            <a:pathLst>
              <a:path extrusionOk="0" h="4338875" w="6291369">
                <a:moveTo>
                  <a:pt x="0" y="0"/>
                </a:moveTo>
                <a:lnTo>
                  <a:pt x="6291369" y="0"/>
                </a:lnTo>
                <a:lnTo>
                  <a:pt x="6291369" y="4338875"/>
                </a:lnTo>
                <a:lnTo>
                  <a:pt x="0" y="4338875"/>
                </a:lnTo>
                <a:lnTo>
                  <a:pt x="0" y="0"/>
                </a:lnTo>
                <a:close/>
              </a:path>
            </a:pathLst>
          </a:custGeom>
          <a:blipFill rotWithShape="1">
            <a:blip r:embed="rId8">
              <a:alphaModFix/>
            </a:blip>
            <a:stretch>
              <a:fillRect b="0" l="0" r="0" t="0"/>
            </a:stretch>
          </a:blipFill>
          <a:ln>
            <a:noFill/>
          </a:ln>
        </p:spPr>
      </p:sp>
      <p:sp>
        <p:nvSpPr>
          <p:cNvPr id="239" name="Google Shape;239;p11"/>
          <p:cNvSpPr txBox="1"/>
          <p:nvPr/>
        </p:nvSpPr>
        <p:spPr>
          <a:xfrm>
            <a:off x="772426" y="155319"/>
            <a:ext cx="16743150" cy="1027275"/>
          </a:xfrm>
          <a:prstGeom prst="rect">
            <a:avLst/>
          </a:prstGeom>
          <a:noFill/>
          <a:ln>
            <a:noFill/>
          </a:ln>
        </p:spPr>
        <p:txBody>
          <a:bodyPr anchorCtr="0" anchor="t" bIns="0" lIns="0" spcFirstLastPara="1" rIns="0" wrap="square" tIns="0">
            <a:spAutoFit/>
          </a:bodyPr>
          <a:lstStyle/>
          <a:p>
            <a:pPr indent="-708659" lvl="1" marL="1417320" marR="0" rtl="0" algn="l">
              <a:lnSpc>
                <a:spcPct val="120000"/>
              </a:lnSpc>
              <a:spcBef>
                <a:spcPts val="0"/>
              </a:spcBef>
              <a:spcAft>
                <a:spcPts val="0"/>
              </a:spcAft>
              <a:buClr>
                <a:srgbClr val="000000"/>
              </a:buClr>
              <a:buSzPts val="5400"/>
              <a:buFont typeface="Rubik"/>
              <a:buAutoNum type="arabicPeriod"/>
            </a:pPr>
            <a:r>
              <a:rPr b="1" i="0" lang="en-US" sz="5400" u="none" cap="none" strike="noStrike">
                <a:solidFill>
                  <a:srgbClr val="000000"/>
                </a:solidFill>
                <a:latin typeface="Rubik"/>
                <a:ea typeface="Rubik"/>
                <a:cs typeface="Rubik"/>
                <a:sym typeface="Rubik"/>
              </a:rPr>
              <a:t>Importing Dataset to BigQuery</a:t>
            </a:r>
            <a:endParaRPr/>
          </a:p>
        </p:txBody>
      </p:sp>
      <p:sp>
        <p:nvSpPr>
          <p:cNvPr id="240" name="Google Shape;240;p11"/>
          <p:cNvSpPr txBox="1"/>
          <p:nvPr/>
        </p:nvSpPr>
        <p:spPr>
          <a:xfrm>
            <a:off x="1028700" y="1249269"/>
            <a:ext cx="5263998" cy="37147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2400" u="none" cap="none" strike="noStrike">
                <a:solidFill>
                  <a:srgbClr val="000000"/>
                </a:solidFill>
                <a:latin typeface="Rubik"/>
                <a:ea typeface="Rubik"/>
                <a:cs typeface="Rubik"/>
                <a:sym typeface="Rubik"/>
              </a:rPr>
              <a:t>a. Tabel (kf_final_transaction</a:t>
            </a:r>
            <a:endParaRPr/>
          </a:p>
        </p:txBody>
      </p:sp>
      <p:sp>
        <p:nvSpPr>
          <p:cNvPr id="241" name="Google Shape;241;p11"/>
          <p:cNvSpPr txBox="1"/>
          <p:nvPr/>
        </p:nvSpPr>
        <p:spPr>
          <a:xfrm>
            <a:off x="9946781" y="1263350"/>
            <a:ext cx="5263998" cy="37147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2400" u="none" cap="none" strike="noStrike">
                <a:solidFill>
                  <a:srgbClr val="000000"/>
                </a:solidFill>
                <a:latin typeface="Rubik"/>
                <a:ea typeface="Rubik"/>
                <a:cs typeface="Rubik"/>
                <a:sym typeface="Rubik"/>
              </a:rPr>
              <a:t>b. Tabel (kf_kantor_cabang)</a:t>
            </a:r>
            <a:endParaRPr/>
          </a:p>
        </p:txBody>
      </p:sp>
      <p:sp>
        <p:nvSpPr>
          <p:cNvPr id="242" name="Google Shape;242;p11"/>
          <p:cNvSpPr txBox="1"/>
          <p:nvPr/>
        </p:nvSpPr>
        <p:spPr>
          <a:xfrm>
            <a:off x="9946781" y="6026294"/>
            <a:ext cx="5263998" cy="37147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2400" u="none" cap="none" strike="noStrike">
                <a:solidFill>
                  <a:srgbClr val="000000"/>
                </a:solidFill>
                <a:latin typeface="Rubik"/>
                <a:ea typeface="Rubik"/>
                <a:cs typeface="Rubik"/>
                <a:sym typeface="Rubik"/>
              </a:rPr>
              <a:t>d. Tabel (kf_product)</a:t>
            </a:r>
            <a:endParaRPr/>
          </a:p>
        </p:txBody>
      </p:sp>
      <p:sp>
        <p:nvSpPr>
          <p:cNvPr id="243" name="Google Shape;243;p11"/>
          <p:cNvSpPr txBox="1"/>
          <p:nvPr/>
        </p:nvSpPr>
        <p:spPr>
          <a:xfrm>
            <a:off x="1028700" y="6064394"/>
            <a:ext cx="5263998" cy="37147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2400" u="none" cap="none" strike="noStrike">
                <a:solidFill>
                  <a:srgbClr val="000000"/>
                </a:solidFill>
                <a:latin typeface="Rubik"/>
                <a:ea typeface="Rubik"/>
                <a:cs typeface="Rubik"/>
                <a:sym typeface="Rubik"/>
              </a:rPr>
              <a:t>c. Tabel (kf_inventory)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12"/>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253" name="Google Shape;253;p12"/>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254" name="Google Shape;254;p12"/>
          <p:cNvSpPr/>
          <p:nvPr/>
        </p:nvSpPr>
        <p:spPr>
          <a:xfrm>
            <a:off x="9336451" y="1537575"/>
            <a:ext cx="8762062" cy="8068825"/>
          </a:xfrm>
          <a:custGeom>
            <a:rect b="b" l="l" r="r" t="t"/>
            <a:pathLst>
              <a:path extrusionOk="0" h="8068825" w="8762062">
                <a:moveTo>
                  <a:pt x="0" y="0"/>
                </a:moveTo>
                <a:lnTo>
                  <a:pt x="8762062" y="0"/>
                </a:lnTo>
                <a:lnTo>
                  <a:pt x="8762062" y="8068825"/>
                </a:lnTo>
                <a:lnTo>
                  <a:pt x="0" y="8068825"/>
                </a:lnTo>
                <a:lnTo>
                  <a:pt x="0" y="0"/>
                </a:lnTo>
                <a:close/>
              </a:path>
            </a:pathLst>
          </a:custGeom>
          <a:blipFill rotWithShape="1">
            <a:blip r:embed="rId5">
              <a:alphaModFix/>
            </a:blip>
            <a:stretch>
              <a:fillRect b="0" l="0" r="0" t="0"/>
            </a:stretch>
          </a:blipFill>
          <a:ln>
            <a:noFill/>
          </a:ln>
        </p:spPr>
      </p:sp>
      <p:sp>
        <p:nvSpPr>
          <p:cNvPr id="255" name="Google Shape;255;p12"/>
          <p:cNvSpPr txBox="1"/>
          <p:nvPr/>
        </p:nvSpPr>
        <p:spPr>
          <a:xfrm>
            <a:off x="691854" y="510300"/>
            <a:ext cx="16743150" cy="1027275"/>
          </a:xfrm>
          <a:prstGeom prst="rect">
            <a:avLst/>
          </a:prstGeom>
          <a:noFill/>
          <a:ln>
            <a:noFill/>
          </a:ln>
        </p:spPr>
        <p:txBody>
          <a:bodyPr anchorCtr="0" anchor="t" bIns="0" lIns="0" spcFirstLastPara="1" rIns="0" wrap="square" tIns="0">
            <a:spAutoFit/>
          </a:bodyPr>
          <a:lstStyle/>
          <a:p>
            <a:pPr indent="-708659" lvl="1" marL="1417320" marR="0" rtl="0" algn="l">
              <a:lnSpc>
                <a:spcPct val="120000"/>
              </a:lnSpc>
              <a:spcBef>
                <a:spcPts val="0"/>
              </a:spcBef>
              <a:spcAft>
                <a:spcPts val="0"/>
              </a:spcAft>
              <a:buClr>
                <a:srgbClr val="000000"/>
              </a:buClr>
              <a:buSzPts val="5400"/>
              <a:buFont typeface="Rubik"/>
              <a:buAutoNum type="arabicPeriod"/>
            </a:pPr>
            <a:r>
              <a:rPr b="1" i="0" lang="en-US" sz="5400" u="none" cap="none" strike="noStrike">
                <a:solidFill>
                  <a:srgbClr val="000000"/>
                </a:solidFill>
                <a:latin typeface="Rubik"/>
                <a:ea typeface="Rubik"/>
                <a:cs typeface="Rubik"/>
                <a:sym typeface="Rubik"/>
              </a:rPr>
              <a:t>Tabel Analisa</a:t>
            </a:r>
            <a:endParaRPr/>
          </a:p>
        </p:txBody>
      </p:sp>
      <p:sp>
        <p:nvSpPr>
          <p:cNvPr id="256" name="Google Shape;256;p12"/>
          <p:cNvSpPr txBox="1"/>
          <p:nvPr/>
        </p:nvSpPr>
        <p:spPr>
          <a:xfrm>
            <a:off x="768450" y="1681825"/>
            <a:ext cx="7889100" cy="832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400">
                <a:solidFill>
                  <a:srgbClr val="212529"/>
                </a:solidFill>
                <a:highlight>
                  <a:srgbClr val="FFFFFF"/>
                </a:highlight>
                <a:latin typeface="Roboto"/>
                <a:ea typeface="Roboto"/>
                <a:cs typeface="Roboto"/>
                <a:sym typeface="Roboto"/>
              </a:rPr>
              <a:t>Pada tahap awal, membuat tabel analitik ini dengan menggunakan kueri CREATE TABLE untuk membuat tabel baru bernama kf_table_analysis.</a:t>
            </a:r>
            <a:endParaRPr sz="3400">
              <a:solidFill>
                <a:srgbClr val="212529"/>
              </a:solidFill>
              <a:highlight>
                <a:srgbClr val="FFFFFF"/>
              </a:highlight>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3400">
              <a:solidFill>
                <a:srgbClr val="212529"/>
              </a:solidFill>
              <a:highlight>
                <a:srgbClr val="FFFFFF"/>
              </a:highlight>
              <a:latin typeface="Roboto"/>
              <a:ea typeface="Roboto"/>
              <a:cs typeface="Roboto"/>
              <a:sym typeface="Roboto"/>
            </a:endParaRPr>
          </a:p>
          <a:p>
            <a:pPr indent="0" lvl="0" marL="0" rtl="0" algn="l">
              <a:spcBef>
                <a:spcPts val="0"/>
              </a:spcBef>
              <a:spcAft>
                <a:spcPts val="0"/>
              </a:spcAft>
              <a:buNone/>
            </a:pPr>
            <a:r>
              <a:rPr lang="en-US" sz="3400">
                <a:solidFill>
                  <a:schemeClr val="dk1"/>
                </a:solidFill>
                <a:highlight>
                  <a:srgbClr val="FFFFFF"/>
                </a:highlight>
                <a:latin typeface="Roboto"/>
                <a:ea typeface="Roboto"/>
                <a:cs typeface="Roboto"/>
                <a:sym typeface="Roboto"/>
              </a:rPr>
              <a:t>Kemudian, menggunakan kueri SELECT dengan ekspresi tabel umum untuk mengambil data dari tabel yang diimpor sebelumnya (kf_final_transaction, kf_kantor_cabang, kf_product dan kf_inventory) untuk mengisi tabel analysis. </a:t>
            </a:r>
            <a:endParaRPr sz="3400">
              <a:solidFill>
                <a:schemeClr val="dk1"/>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3400">
              <a:solidFill>
                <a:srgbClr val="212529"/>
              </a:solidFill>
              <a:highlight>
                <a:srgbClr val="FFFFFF"/>
              </a:highlight>
              <a:latin typeface="Roboto"/>
              <a:ea typeface="Roboto"/>
              <a:cs typeface="Roboto"/>
              <a:sym typeface="Roboto"/>
            </a:endParaRPr>
          </a:p>
          <a:p>
            <a:pPr indent="0" lvl="0" marL="0" rtl="0" algn="l">
              <a:spcBef>
                <a:spcPts val="0"/>
              </a:spcBef>
              <a:spcAft>
                <a:spcPts val="0"/>
              </a:spcAft>
              <a:buNone/>
            </a:pPr>
            <a:r>
              <a:rPr lang="en-US" sz="3400">
                <a:solidFill>
                  <a:srgbClr val="212529"/>
                </a:solidFill>
                <a:highlight>
                  <a:srgbClr val="FFFFFF"/>
                </a:highlight>
                <a:latin typeface="Roboto"/>
                <a:ea typeface="Roboto"/>
                <a:cs typeface="Roboto"/>
                <a:sym typeface="Roboto"/>
              </a:rPr>
              <a:t>Untuk menggabungkan satu tabel ke tabel lainnya, gunakan query LEFT JOIN.</a:t>
            </a:r>
            <a:endParaRPr sz="5400">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13"/>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266" name="Google Shape;266;p13"/>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267" name="Google Shape;267;p13"/>
          <p:cNvSpPr txBox="1"/>
          <p:nvPr/>
        </p:nvSpPr>
        <p:spPr>
          <a:xfrm>
            <a:off x="772426" y="510300"/>
            <a:ext cx="16743150" cy="1027275"/>
          </a:xfrm>
          <a:prstGeom prst="rect">
            <a:avLst/>
          </a:prstGeom>
          <a:noFill/>
          <a:ln>
            <a:noFill/>
          </a:ln>
        </p:spPr>
        <p:txBody>
          <a:bodyPr anchorCtr="0" anchor="t" bIns="0" lIns="0" spcFirstLastPara="1" rIns="0" wrap="square" tIns="0">
            <a:spAutoFit/>
          </a:bodyPr>
          <a:lstStyle/>
          <a:p>
            <a:pPr indent="-708659" lvl="1" marL="1417320" marR="0" rtl="0" algn="l">
              <a:lnSpc>
                <a:spcPct val="120000"/>
              </a:lnSpc>
              <a:spcBef>
                <a:spcPts val="0"/>
              </a:spcBef>
              <a:spcAft>
                <a:spcPts val="0"/>
              </a:spcAft>
              <a:buClr>
                <a:srgbClr val="000000"/>
              </a:buClr>
              <a:buSzPts val="5400"/>
              <a:buFont typeface="Rubik"/>
              <a:buAutoNum type="arabicPeriod"/>
            </a:pPr>
            <a:r>
              <a:rPr b="1" i="0" lang="en-US" sz="5400" u="none" cap="none" strike="noStrike">
                <a:solidFill>
                  <a:srgbClr val="000000"/>
                </a:solidFill>
                <a:latin typeface="Rubik"/>
                <a:ea typeface="Rubik"/>
                <a:cs typeface="Rubik"/>
                <a:sym typeface="Rubik"/>
              </a:rPr>
              <a:t>BigQuery Syntax</a:t>
            </a:r>
            <a:endParaRPr/>
          </a:p>
        </p:txBody>
      </p:sp>
      <p:sp>
        <p:nvSpPr>
          <p:cNvPr id="268" name="Google Shape;268;p13"/>
          <p:cNvSpPr txBox="1"/>
          <p:nvPr/>
        </p:nvSpPr>
        <p:spPr>
          <a:xfrm>
            <a:off x="1028725" y="1537575"/>
            <a:ext cx="15435300" cy="87504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US" sz="2450">
                <a:solidFill>
                  <a:srgbClr val="F47067"/>
                </a:solidFill>
                <a:latin typeface="Courier New"/>
                <a:ea typeface="Courier New"/>
                <a:cs typeface="Courier New"/>
                <a:sym typeface="Courier New"/>
              </a:rPr>
              <a:t>CREATE</a:t>
            </a:r>
            <a:r>
              <a:rPr lang="en-US" sz="2450">
                <a:solidFill>
                  <a:srgbClr val="ADBAC7"/>
                </a:solidFill>
                <a:latin typeface="Courier New"/>
                <a:ea typeface="Courier New"/>
                <a:cs typeface="Courier New"/>
                <a:sym typeface="Courier New"/>
              </a:rPr>
              <a:t> </a:t>
            </a:r>
            <a:r>
              <a:rPr lang="en-US" sz="2450">
                <a:solidFill>
                  <a:srgbClr val="F47067"/>
                </a:solidFill>
                <a:latin typeface="Courier New"/>
                <a:ea typeface="Courier New"/>
                <a:cs typeface="Courier New"/>
                <a:sym typeface="Courier New"/>
              </a:rPr>
              <a:t>TABLE</a:t>
            </a:r>
            <a:r>
              <a:rPr lang="en-US" sz="2450">
                <a:solidFill>
                  <a:srgbClr val="ADBAC7"/>
                </a:solidFill>
                <a:latin typeface="Courier New"/>
                <a:ea typeface="Courier New"/>
                <a:cs typeface="Courier New"/>
                <a:sym typeface="Courier New"/>
              </a:rPr>
              <a:t>  </a:t>
            </a:r>
            <a:r>
              <a:rPr lang="en-US" sz="2450">
                <a:solidFill>
                  <a:srgbClr val="768390"/>
                </a:solidFill>
                <a:latin typeface="Courier New"/>
                <a:ea typeface="Courier New"/>
                <a:cs typeface="Courier New"/>
                <a:sym typeface="Courier New"/>
              </a:rPr>
              <a:t>-- Perintah untuk membuat tabel baru</a:t>
            </a:r>
            <a:endParaRPr sz="24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rgbClr val="96D0FF"/>
                </a:solidFill>
                <a:latin typeface="Courier New"/>
                <a:ea typeface="Courier New"/>
                <a:cs typeface="Courier New"/>
                <a:sym typeface="Courier New"/>
              </a:rPr>
              <a:t>`rakamin-kf-analytics-449401.Rakamin_KF_Analytics.kf_table_analysis`</a:t>
            </a:r>
            <a:r>
              <a:rPr lang="en-US" sz="2450">
                <a:solidFill>
                  <a:srgbClr val="ADBAC7"/>
                </a:solidFill>
                <a:latin typeface="Courier New"/>
                <a:ea typeface="Courier New"/>
                <a:cs typeface="Courier New"/>
                <a:sym typeface="Courier New"/>
              </a:rPr>
              <a:t> </a:t>
            </a:r>
            <a:r>
              <a:rPr lang="en-US" sz="2450">
                <a:solidFill>
                  <a:srgbClr val="F47067"/>
                </a:solidFill>
                <a:latin typeface="Courier New"/>
                <a:ea typeface="Courier New"/>
                <a:cs typeface="Courier New"/>
                <a:sym typeface="Courier New"/>
              </a:rPr>
              <a:t>AS</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F47067"/>
                </a:solidFill>
                <a:latin typeface="Courier New"/>
                <a:ea typeface="Courier New"/>
                <a:cs typeface="Courier New"/>
                <a:sym typeface="Courier New"/>
              </a:rPr>
              <a:t>WITH</a:t>
            </a:r>
            <a:r>
              <a:rPr lang="en-US" sz="2450">
                <a:solidFill>
                  <a:srgbClr val="ADBAC7"/>
                </a:solidFill>
                <a:latin typeface="Courier New"/>
                <a:ea typeface="Courier New"/>
                <a:cs typeface="Courier New"/>
                <a:sym typeface="Courier New"/>
              </a:rPr>
              <a:t>  </a:t>
            </a:r>
            <a:r>
              <a:rPr lang="en-US" sz="2450">
                <a:solidFill>
                  <a:srgbClr val="768390"/>
                </a:solidFill>
                <a:latin typeface="Courier New"/>
                <a:ea typeface="Courier New"/>
                <a:cs typeface="Courier New"/>
                <a:sym typeface="Courier New"/>
              </a:rPr>
              <a:t>-- Mendefinisikan Common Table Expression (CTE) atau subquery bernama "main"</a:t>
            </a:r>
            <a:endParaRPr sz="24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chemeClr val="dk1"/>
                </a:solidFill>
                <a:latin typeface="Courier New"/>
                <a:ea typeface="Courier New"/>
                <a:cs typeface="Courier New"/>
                <a:sym typeface="Courier New"/>
              </a:rPr>
              <a:t>main</a:t>
            </a:r>
            <a:r>
              <a:rPr lang="en-US" sz="2450">
                <a:solidFill>
                  <a:srgbClr val="ADBAC7"/>
                </a:solidFill>
                <a:latin typeface="Courier New"/>
                <a:ea typeface="Courier New"/>
                <a:cs typeface="Courier New"/>
                <a:sym typeface="Courier New"/>
              </a:rPr>
              <a:t> </a:t>
            </a:r>
            <a:r>
              <a:rPr lang="en-US" sz="2450">
                <a:solidFill>
                  <a:srgbClr val="F47067"/>
                </a:solidFill>
                <a:latin typeface="Courier New"/>
                <a:ea typeface="Courier New"/>
                <a:cs typeface="Courier New"/>
                <a:sym typeface="Courier New"/>
              </a:rPr>
              <a:t>AS</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rgbClr val="F47067"/>
                </a:solidFill>
                <a:latin typeface="Courier New"/>
                <a:ea typeface="Courier New"/>
                <a:cs typeface="Courier New"/>
                <a:sym typeface="Courier New"/>
              </a:rPr>
              <a:t>SELECT</a:t>
            </a:r>
            <a:r>
              <a:rPr lang="en-US" sz="2450">
                <a:solidFill>
                  <a:srgbClr val="ADBAC7"/>
                </a:solidFill>
                <a:latin typeface="Courier New"/>
                <a:ea typeface="Courier New"/>
                <a:cs typeface="Courier New"/>
                <a:sym typeface="Courier New"/>
              </a:rPr>
              <a:t> </a:t>
            </a:r>
            <a:r>
              <a:rPr lang="en-US" sz="2450">
                <a:solidFill>
                  <a:srgbClr val="768390"/>
                </a:solidFill>
                <a:latin typeface="Courier New"/>
                <a:ea typeface="Courier New"/>
                <a:cs typeface="Courier New"/>
                <a:sym typeface="Courier New"/>
              </a:rPr>
              <a:t>--menampilkan kolom yang dipilih</a:t>
            </a:r>
            <a:endParaRPr sz="24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latin typeface="Courier New"/>
                <a:ea typeface="Courier New"/>
                <a:cs typeface="Courier New"/>
                <a:sym typeface="Courier New"/>
              </a:rPr>
              <a:t>transaction_id,</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rgbClr val="F47067"/>
                </a:solidFill>
                <a:latin typeface="Courier New"/>
                <a:ea typeface="Courier New"/>
                <a:cs typeface="Courier New"/>
                <a:sym typeface="Courier New"/>
              </a:rPr>
              <a:t>date</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rgbClr val="6CB6FF"/>
                </a:solidFill>
                <a:latin typeface="Courier New"/>
                <a:ea typeface="Courier New"/>
                <a:cs typeface="Courier New"/>
                <a:sym typeface="Courier New"/>
              </a:rPr>
              <a:t>t</a:t>
            </a:r>
            <a:r>
              <a:rPr lang="en-US" sz="2450">
                <a:solidFill>
                  <a:srgbClr val="ADBAC7"/>
                </a:solidFill>
                <a:latin typeface="Courier New"/>
                <a:ea typeface="Courier New"/>
                <a:cs typeface="Courier New"/>
                <a:sym typeface="Courier New"/>
              </a:rPr>
              <a:t>.</a:t>
            </a:r>
            <a:r>
              <a:rPr lang="en-US" sz="2450">
                <a:solidFill>
                  <a:srgbClr val="6CB6FF"/>
                </a:solidFill>
                <a:latin typeface="Courier New"/>
                <a:ea typeface="Courier New"/>
                <a:cs typeface="Courier New"/>
                <a:sym typeface="Courier New"/>
              </a:rPr>
              <a:t>branch_id</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chemeClr val="dk1"/>
                </a:solidFill>
                <a:latin typeface="Courier New"/>
                <a:ea typeface="Courier New"/>
                <a:cs typeface="Courier New"/>
                <a:sym typeface="Courier New"/>
              </a:rPr>
              <a:t>kota, </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chemeClr val="dk1"/>
                </a:solidFill>
                <a:latin typeface="Courier New"/>
                <a:ea typeface="Courier New"/>
                <a:cs typeface="Courier New"/>
                <a:sym typeface="Courier New"/>
              </a:rPr>
              <a:t>provinsi,</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rgbClr val="6CB6FF"/>
                </a:solidFill>
                <a:latin typeface="Courier New"/>
                <a:ea typeface="Courier New"/>
                <a:cs typeface="Courier New"/>
                <a:sym typeface="Courier New"/>
              </a:rPr>
              <a:t>c</a:t>
            </a:r>
            <a:r>
              <a:rPr lang="en-US" sz="2450">
                <a:solidFill>
                  <a:srgbClr val="ADBAC7"/>
                </a:solidFill>
                <a:latin typeface="Courier New"/>
                <a:ea typeface="Courier New"/>
                <a:cs typeface="Courier New"/>
                <a:sym typeface="Courier New"/>
              </a:rPr>
              <a:t>.</a:t>
            </a:r>
            <a:r>
              <a:rPr lang="en-US" sz="2450">
                <a:solidFill>
                  <a:srgbClr val="6CB6FF"/>
                </a:solidFill>
                <a:latin typeface="Courier New"/>
                <a:ea typeface="Courier New"/>
                <a:cs typeface="Courier New"/>
                <a:sym typeface="Courier New"/>
              </a:rPr>
              <a:t>rating</a:t>
            </a:r>
            <a:r>
              <a:rPr lang="en-US" sz="2450">
                <a:solidFill>
                  <a:srgbClr val="ADBAC7"/>
                </a:solidFill>
                <a:latin typeface="Courier New"/>
                <a:ea typeface="Courier New"/>
                <a:cs typeface="Courier New"/>
                <a:sym typeface="Courier New"/>
              </a:rPr>
              <a:t> </a:t>
            </a:r>
            <a:r>
              <a:rPr lang="en-US" sz="2450">
                <a:solidFill>
                  <a:srgbClr val="F47067"/>
                </a:solidFill>
                <a:latin typeface="Courier New"/>
                <a:ea typeface="Courier New"/>
                <a:cs typeface="Courier New"/>
                <a:sym typeface="Courier New"/>
              </a:rPr>
              <a:t>AS</a:t>
            </a:r>
            <a:r>
              <a:rPr lang="en-US" sz="2450">
                <a:solidFill>
                  <a:srgbClr val="ADBAC7"/>
                </a:solidFill>
                <a:latin typeface="Courier New"/>
                <a:ea typeface="Courier New"/>
                <a:cs typeface="Courier New"/>
                <a:sym typeface="Courier New"/>
              </a:rPr>
              <a:t> </a:t>
            </a:r>
            <a:r>
              <a:rPr lang="en-US" sz="2450">
                <a:solidFill>
                  <a:schemeClr val="dk1"/>
                </a:solidFill>
                <a:latin typeface="Courier New"/>
                <a:ea typeface="Courier New"/>
                <a:cs typeface="Courier New"/>
                <a:sym typeface="Courier New"/>
              </a:rPr>
              <a:t>rating_cabang,</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chemeClr val="dk1"/>
                </a:solidFill>
                <a:latin typeface="Courier New"/>
                <a:ea typeface="Courier New"/>
                <a:cs typeface="Courier New"/>
                <a:sym typeface="Courier New"/>
              </a:rPr>
              <a:t> customer_name,</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rgbClr val="6CB6FF"/>
                </a:solidFill>
                <a:latin typeface="Courier New"/>
                <a:ea typeface="Courier New"/>
                <a:cs typeface="Courier New"/>
                <a:sym typeface="Courier New"/>
              </a:rPr>
              <a:t>t</a:t>
            </a:r>
            <a:r>
              <a:rPr lang="en-US" sz="2450">
                <a:solidFill>
                  <a:srgbClr val="ADBAC7"/>
                </a:solidFill>
                <a:latin typeface="Courier New"/>
                <a:ea typeface="Courier New"/>
                <a:cs typeface="Courier New"/>
                <a:sym typeface="Courier New"/>
              </a:rPr>
              <a:t>.</a:t>
            </a:r>
            <a:r>
              <a:rPr lang="en-US" sz="2450">
                <a:solidFill>
                  <a:srgbClr val="6CB6FF"/>
                </a:solidFill>
                <a:latin typeface="Courier New"/>
                <a:ea typeface="Courier New"/>
                <a:cs typeface="Courier New"/>
                <a:sym typeface="Courier New"/>
              </a:rPr>
              <a:t>product_id</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chemeClr val="dk1"/>
                </a:solidFill>
                <a:latin typeface="Courier New"/>
                <a:ea typeface="Courier New"/>
                <a:cs typeface="Courier New"/>
                <a:sym typeface="Courier New"/>
              </a:rPr>
              <a:t>product_name,</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rgbClr val="6CB6FF"/>
                </a:solidFill>
                <a:latin typeface="Courier New"/>
                <a:ea typeface="Courier New"/>
                <a:cs typeface="Courier New"/>
                <a:sym typeface="Courier New"/>
              </a:rPr>
              <a:t>p</a:t>
            </a:r>
            <a:r>
              <a:rPr lang="en-US" sz="2450">
                <a:solidFill>
                  <a:srgbClr val="ADBAC7"/>
                </a:solidFill>
                <a:latin typeface="Courier New"/>
                <a:ea typeface="Courier New"/>
                <a:cs typeface="Courier New"/>
                <a:sym typeface="Courier New"/>
              </a:rPr>
              <a:t>.</a:t>
            </a:r>
            <a:r>
              <a:rPr lang="en-US" sz="2450">
                <a:solidFill>
                  <a:srgbClr val="6CB6FF"/>
                </a:solidFill>
                <a:latin typeface="Courier New"/>
                <a:ea typeface="Courier New"/>
                <a:cs typeface="Courier New"/>
                <a:sym typeface="Courier New"/>
              </a:rPr>
              <a:t>price</a:t>
            </a:r>
            <a:r>
              <a:rPr lang="en-US" sz="2450">
                <a:solidFill>
                  <a:srgbClr val="ADBAC7"/>
                </a:solidFill>
                <a:latin typeface="Courier New"/>
                <a:ea typeface="Courier New"/>
                <a:cs typeface="Courier New"/>
                <a:sym typeface="Courier New"/>
              </a:rPr>
              <a:t> </a:t>
            </a:r>
            <a:r>
              <a:rPr lang="en-US" sz="2450">
                <a:solidFill>
                  <a:srgbClr val="F47067"/>
                </a:solidFill>
                <a:latin typeface="Courier New"/>
                <a:ea typeface="Courier New"/>
                <a:cs typeface="Courier New"/>
                <a:sym typeface="Courier New"/>
              </a:rPr>
              <a:t>AS</a:t>
            </a:r>
            <a:r>
              <a:rPr lang="en-US" sz="2450">
                <a:solidFill>
                  <a:srgbClr val="ADBAC7"/>
                </a:solidFill>
                <a:latin typeface="Courier New"/>
                <a:ea typeface="Courier New"/>
                <a:cs typeface="Courier New"/>
                <a:sym typeface="Courier New"/>
              </a:rPr>
              <a:t> </a:t>
            </a:r>
            <a:r>
              <a:rPr lang="en-US" sz="2450">
                <a:solidFill>
                  <a:schemeClr val="dk1"/>
                </a:solidFill>
                <a:latin typeface="Courier New"/>
                <a:ea typeface="Courier New"/>
                <a:cs typeface="Courier New"/>
                <a:sym typeface="Courier New"/>
              </a:rPr>
              <a:t>actual_price, </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450">
                <a:solidFill>
                  <a:srgbClr val="ADBAC7"/>
                </a:solidFill>
                <a:latin typeface="Courier New"/>
                <a:ea typeface="Courier New"/>
                <a:cs typeface="Courier New"/>
                <a:sym typeface="Courier New"/>
              </a:rPr>
              <a:t>            </a:t>
            </a:r>
            <a:r>
              <a:rPr lang="en-US" sz="2450">
                <a:solidFill>
                  <a:schemeClr val="dk1"/>
                </a:solidFill>
                <a:latin typeface="Courier New"/>
                <a:ea typeface="Courier New"/>
                <a:cs typeface="Courier New"/>
                <a:sym typeface="Courier New"/>
              </a:rPr>
              <a:t>discount_percentage,</a:t>
            </a:r>
            <a:r>
              <a:rPr lang="en-US" sz="2450">
                <a:solidFill>
                  <a:srgbClr val="ADBAC7"/>
                </a:solidFill>
                <a:latin typeface="Courier New"/>
                <a:ea typeface="Courier New"/>
                <a:cs typeface="Courier New"/>
                <a:sym typeface="Courier New"/>
              </a:rPr>
              <a:t>  </a:t>
            </a:r>
            <a:endParaRPr sz="2450">
              <a:solidFill>
                <a:srgbClr val="ADBAC7"/>
              </a:solidFill>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4"/>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278" name="Google Shape;278;p14"/>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279" name="Google Shape;279;p14"/>
          <p:cNvSpPr txBox="1"/>
          <p:nvPr/>
        </p:nvSpPr>
        <p:spPr>
          <a:xfrm>
            <a:off x="772426" y="510300"/>
            <a:ext cx="16743150" cy="1027275"/>
          </a:xfrm>
          <a:prstGeom prst="rect">
            <a:avLst/>
          </a:prstGeom>
          <a:noFill/>
          <a:ln>
            <a:noFill/>
          </a:ln>
        </p:spPr>
        <p:txBody>
          <a:bodyPr anchorCtr="0" anchor="t" bIns="0" lIns="0" spcFirstLastPara="1" rIns="0" wrap="square" tIns="0">
            <a:spAutoFit/>
          </a:bodyPr>
          <a:lstStyle/>
          <a:p>
            <a:pPr indent="-708659" lvl="1" marL="1417320" marR="0" rtl="0" algn="l">
              <a:lnSpc>
                <a:spcPct val="120000"/>
              </a:lnSpc>
              <a:spcBef>
                <a:spcPts val="0"/>
              </a:spcBef>
              <a:spcAft>
                <a:spcPts val="0"/>
              </a:spcAft>
              <a:buClr>
                <a:srgbClr val="000000"/>
              </a:buClr>
              <a:buSzPts val="5400"/>
              <a:buFont typeface="Rubik"/>
              <a:buAutoNum type="arabicPeriod"/>
            </a:pPr>
            <a:r>
              <a:rPr b="1" i="0" lang="en-US" sz="5400" u="none" cap="none" strike="noStrike">
                <a:solidFill>
                  <a:srgbClr val="000000"/>
                </a:solidFill>
                <a:latin typeface="Rubik"/>
                <a:ea typeface="Rubik"/>
                <a:cs typeface="Rubik"/>
                <a:sym typeface="Rubik"/>
              </a:rPr>
              <a:t>BigQuery Syntax</a:t>
            </a:r>
            <a:endParaRPr/>
          </a:p>
        </p:txBody>
      </p:sp>
      <p:sp>
        <p:nvSpPr>
          <p:cNvPr id="280" name="Google Shape;280;p14"/>
          <p:cNvSpPr txBox="1"/>
          <p:nvPr/>
        </p:nvSpPr>
        <p:spPr>
          <a:xfrm>
            <a:off x="896650" y="2076100"/>
            <a:ext cx="16851300" cy="74256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US" sz="1850">
                <a:solidFill>
                  <a:srgbClr val="F47067"/>
                </a:solidFill>
                <a:latin typeface="Courier New"/>
                <a:ea typeface="Courier New"/>
                <a:cs typeface="Courier New"/>
                <a:sym typeface="Courier New"/>
              </a:rPr>
              <a:t>CASE</a:t>
            </a:r>
            <a:r>
              <a:rPr lang="en-US" sz="1850">
                <a:solidFill>
                  <a:srgbClr val="ADBAC7"/>
                </a:solidFill>
                <a:latin typeface="Courier New"/>
                <a:ea typeface="Courier New"/>
                <a:cs typeface="Courier New"/>
                <a:sym typeface="Courier New"/>
              </a:rPr>
              <a:t>  </a:t>
            </a:r>
            <a:r>
              <a:rPr lang="en-US" sz="1850">
                <a:solidFill>
                  <a:srgbClr val="768390"/>
                </a:solidFill>
                <a:latin typeface="Courier New"/>
                <a:ea typeface="Courier New"/>
                <a:cs typeface="Courier New"/>
                <a:sym typeface="Courier New"/>
              </a:rPr>
              <a:t>-- Pernyataan CASE untuk menentukan persentase gross laba berdasarkan harga produk</a:t>
            </a:r>
            <a:endParaRPr sz="18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WHEN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p</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price</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&lt;=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50000</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THEN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0</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1</a:t>
            </a:r>
            <a:r>
              <a:rPr lang="en-US" sz="1850">
                <a:solidFill>
                  <a:srgbClr val="ADBAC7"/>
                </a:solidFill>
                <a:latin typeface="Courier New"/>
                <a:ea typeface="Courier New"/>
                <a:cs typeface="Courier New"/>
                <a:sym typeface="Courier New"/>
              </a:rPr>
              <a:t>  </a:t>
            </a:r>
            <a:endParaRPr sz="18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WHEN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p</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price</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&gt;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50000</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AND</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p</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price</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&lt;=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100000</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THEN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0</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15</a:t>
            </a:r>
            <a:r>
              <a:rPr lang="en-US" sz="1850">
                <a:solidFill>
                  <a:srgbClr val="ADBAC7"/>
                </a:solidFill>
                <a:latin typeface="Courier New"/>
                <a:ea typeface="Courier New"/>
                <a:cs typeface="Courier New"/>
                <a:sym typeface="Courier New"/>
              </a:rPr>
              <a:t>  </a:t>
            </a:r>
            <a:endParaRPr sz="18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WHEN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p</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price</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&gt;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100000</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AND</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p</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price</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&lt;=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300000</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THEN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0</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2</a:t>
            </a:r>
            <a:r>
              <a:rPr lang="en-US" sz="1850">
                <a:solidFill>
                  <a:srgbClr val="ADBAC7"/>
                </a:solidFill>
                <a:latin typeface="Courier New"/>
                <a:ea typeface="Courier New"/>
                <a:cs typeface="Courier New"/>
                <a:sym typeface="Courier New"/>
              </a:rPr>
              <a:t>  </a:t>
            </a:r>
            <a:endParaRPr sz="18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WHEN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p</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price</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&gt;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300000</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AND</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p</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price</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&lt;=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500000</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THEN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0</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25</a:t>
            </a:r>
            <a:r>
              <a:rPr lang="en-US" sz="1850">
                <a:solidFill>
                  <a:srgbClr val="ADBAC7"/>
                </a:solidFill>
                <a:latin typeface="Courier New"/>
                <a:ea typeface="Courier New"/>
                <a:cs typeface="Courier New"/>
                <a:sym typeface="Courier New"/>
              </a:rPr>
              <a:t>  </a:t>
            </a:r>
            <a:endParaRPr sz="18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ELSE</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0</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3</a:t>
            </a:r>
            <a:r>
              <a:rPr lang="en-US" sz="1850">
                <a:solidFill>
                  <a:srgbClr val="ADBAC7"/>
                </a:solidFill>
                <a:latin typeface="Courier New"/>
                <a:ea typeface="Courier New"/>
                <a:cs typeface="Courier New"/>
                <a:sym typeface="Courier New"/>
              </a:rPr>
              <a:t>    </a:t>
            </a:r>
            <a:endParaRPr sz="1850">
              <a:solidFill>
                <a:srgbClr val="ADBAC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END</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AS</a:t>
            </a:r>
            <a:r>
              <a:rPr lang="en-US" sz="1850">
                <a:solidFill>
                  <a:srgbClr val="ADBAC7"/>
                </a:solidFill>
                <a:latin typeface="Courier New"/>
                <a:ea typeface="Courier New"/>
                <a:cs typeface="Courier New"/>
                <a:sym typeface="Courier New"/>
              </a:rPr>
              <a:t> </a:t>
            </a:r>
            <a:r>
              <a:rPr lang="en-US" sz="1850">
                <a:solidFill>
                  <a:schemeClr val="dk1"/>
                </a:solidFill>
                <a:latin typeface="Courier New"/>
                <a:ea typeface="Courier New"/>
                <a:cs typeface="Courier New"/>
                <a:sym typeface="Courier New"/>
              </a:rPr>
              <a:t>persentase_gross_laba,</a:t>
            </a:r>
            <a:r>
              <a:rPr lang="en-US" sz="1850">
                <a:solidFill>
                  <a:srgbClr val="ADBAC7"/>
                </a:solidFill>
                <a:latin typeface="Courier New"/>
                <a:ea typeface="Courier New"/>
                <a:cs typeface="Courier New"/>
                <a:sym typeface="Courier New"/>
              </a:rPr>
              <a:t>  </a:t>
            </a:r>
            <a:r>
              <a:rPr lang="en-US" sz="1850">
                <a:solidFill>
                  <a:srgbClr val="768390"/>
                </a:solidFill>
                <a:latin typeface="Courier New"/>
                <a:ea typeface="Courier New"/>
                <a:cs typeface="Courier New"/>
                <a:sym typeface="Courier New"/>
              </a:rPr>
              <a:t>-- Memberikan alias "persentase_gross_laba" untuk hasil CASE statement</a:t>
            </a:r>
            <a:endParaRPr sz="18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p</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price</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1</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t>
            </a:r>
            <a:r>
              <a:rPr lang="en-US" sz="1850">
                <a:solidFill>
                  <a:srgbClr val="ADBAC7"/>
                </a:solidFill>
                <a:latin typeface="Courier New"/>
                <a:ea typeface="Courier New"/>
                <a:cs typeface="Courier New"/>
                <a:sym typeface="Courier New"/>
              </a:rPr>
              <a:t> </a:t>
            </a:r>
            <a:r>
              <a:rPr lang="en-US" sz="1850">
                <a:solidFill>
                  <a:schemeClr val="dk1"/>
                </a:solidFill>
                <a:latin typeface="Courier New"/>
                <a:ea typeface="Courier New"/>
                <a:cs typeface="Courier New"/>
                <a:sym typeface="Courier New"/>
              </a:rPr>
              <a:t>discount_percentage</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AS</a:t>
            </a:r>
            <a:r>
              <a:rPr lang="en-US" sz="1850">
                <a:solidFill>
                  <a:srgbClr val="ADBAC7"/>
                </a:solidFill>
                <a:latin typeface="Courier New"/>
                <a:ea typeface="Courier New"/>
                <a:cs typeface="Courier New"/>
                <a:sym typeface="Courier New"/>
              </a:rPr>
              <a:t> nett_sales  </a:t>
            </a:r>
            <a:r>
              <a:rPr lang="en-US" sz="1850">
                <a:solidFill>
                  <a:srgbClr val="768390"/>
                </a:solidFill>
                <a:latin typeface="Courier New"/>
                <a:ea typeface="Courier New"/>
                <a:cs typeface="Courier New"/>
                <a:sym typeface="Courier New"/>
              </a:rPr>
              <a:t>-- Menghitung nett sales dan memberikan alias "nett_sales"</a:t>
            </a:r>
            <a:endParaRPr sz="18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FROM</a:t>
            </a:r>
            <a:endParaRPr sz="18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96D0FF"/>
                </a:solidFill>
                <a:latin typeface="Courier New"/>
                <a:ea typeface="Courier New"/>
                <a:cs typeface="Courier New"/>
                <a:sym typeface="Courier New"/>
              </a:rPr>
              <a:t>`rakamin-kf-analytics-449401.Rakamin_KF_Analytics.kf_final_transaction`</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AS</a:t>
            </a:r>
            <a:r>
              <a:rPr lang="en-US" sz="1850">
                <a:solidFill>
                  <a:srgbClr val="ADBAC7"/>
                </a:solidFill>
                <a:latin typeface="Courier New"/>
                <a:ea typeface="Courier New"/>
                <a:cs typeface="Courier New"/>
                <a:sym typeface="Courier New"/>
              </a:rPr>
              <a:t> t  </a:t>
            </a:r>
            <a:r>
              <a:rPr lang="en-US" sz="1850">
                <a:solidFill>
                  <a:srgbClr val="768390"/>
                </a:solidFill>
                <a:latin typeface="Courier New"/>
                <a:ea typeface="Courier New"/>
                <a:cs typeface="Courier New"/>
                <a:sym typeface="Courier New"/>
              </a:rPr>
              <a:t>-- Mengambil data dari tabel transaksi dan memberikan alias "t"</a:t>
            </a:r>
            <a:endParaRPr sz="18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LEFT JOIN</a:t>
            </a:r>
            <a:endParaRPr sz="18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96D0FF"/>
                </a:solidFill>
                <a:latin typeface="Courier New"/>
                <a:ea typeface="Courier New"/>
                <a:cs typeface="Courier New"/>
                <a:sym typeface="Courier New"/>
              </a:rPr>
              <a:t>`rakamin-kf-analytics-449401.Rakamin_KF_Analytics.kf_kantor_cabang`</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AS</a:t>
            </a:r>
            <a:r>
              <a:rPr lang="en-US" sz="1850">
                <a:solidFill>
                  <a:srgbClr val="ADBAC7"/>
                </a:solidFill>
                <a:latin typeface="Courier New"/>
                <a:ea typeface="Courier New"/>
                <a:cs typeface="Courier New"/>
                <a:sym typeface="Courier New"/>
              </a:rPr>
              <a:t> c </a:t>
            </a:r>
            <a:r>
              <a:rPr lang="en-US" sz="1850">
                <a:solidFill>
                  <a:srgbClr val="F47067"/>
                </a:solidFill>
                <a:latin typeface="Courier New"/>
                <a:ea typeface="Courier New"/>
                <a:cs typeface="Courier New"/>
                <a:sym typeface="Courier New"/>
              </a:rPr>
              <a:t>ON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t</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branch_id</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c</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branch_id</a:t>
            </a:r>
            <a:r>
              <a:rPr lang="en-US" sz="1850">
                <a:solidFill>
                  <a:srgbClr val="ADBAC7"/>
                </a:solidFill>
                <a:latin typeface="Courier New"/>
                <a:ea typeface="Courier New"/>
                <a:cs typeface="Courier New"/>
                <a:sym typeface="Courier New"/>
              </a:rPr>
              <a:t>  </a:t>
            </a:r>
            <a:r>
              <a:rPr lang="en-US" sz="1850">
                <a:solidFill>
                  <a:srgbClr val="768390"/>
                </a:solidFill>
                <a:latin typeface="Courier New"/>
                <a:ea typeface="Courier New"/>
                <a:cs typeface="Courier New"/>
                <a:sym typeface="Courier New"/>
              </a:rPr>
              <a:t>-- Melakukan LEFT JOIN dengan tabel kantor cabang berdasarkan branch_id dan memberikan alias "c"</a:t>
            </a:r>
            <a:endParaRPr sz="18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LEFT JOIN</a:t>
            </a:r>
            <a:endParaRPr sz="18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96D0FF"/>
                </a:solidFill>
                <a:latin typeface="Courier New"/>
                <a:ea typeface="Courier New"/>
                <a:cs typeface="Courier New"/>
                <a:sym typeface="Courier New"/>
              </a:rPr>
              <a:t>`rakamin-kf-analytics-449401.Rakamin_KF_Analytics.kf_product`</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AS</a:t>
            </a:r>
            <a:r>
              <a:rPr lang="en-US" sz="1850">
                <a:solidFill>
                  <a:srgbClr val="ADBAC7"/>
                </a:solidFill>
                <a:latin typeface="Courier New"/>
                <a:ea typeface="Courier New"/>
                <a:cs typeface="Courier New"/>
                <a:sym typeface="Courier New"/>
              </a:rPr>
              <a:t> p </a:t>
            </a:r>
            <a:r>
              <a:rPr lang="en-US" sz="1850">
                <a:solidFill>
                  <a:srgbClr val="F47067"/>
                </a:solidFill>
                <a:latin typeface="Courier New"/>
                <a:ea typeface="Courier New"/>
                <a:cs typeface="Courier New"/>
                <a:sym typeface="Courier New"/>
              </a:rPr>
              <a:t>ON</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t</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product_id</a:t>
            </a:r>
            <a:r>
              <a:rPr lang="en-US" sz="1850">
                <a:solidFill>
                  <a:srgbClr val="ADBAC7"/>
                </a:solidFill>
                <a:latin typeface="Courier New"/>
                <a:ea typeface="Courier New"/>
                <a:cs typeface="Courier New"/>
                <a:sym typeface="Courier New"/>
              </a:rPr>
              <a:t> </a:t>
            </a:r>
            <a:r>
              <a:rPr lang="en-US" sz="1850">
                <a:solidFill>
                  <a:srgbClr val="F47067"/>
                </a:solidFill>
                <a:latin typeface="Courier New"/>
                <a:ea typeface="Courier New"/>
                <a:cs typeface="Courier New"/>
                <a:sym typeface="Courier New"/>
              </a:rPr>
              <a:t>=</a:t>
            </a:r>
            <a:r>
              <a:rPr lang="en-US" sz="1850">
                <a:solidFill>
                  <a:srgbClr val="ADBAC7"/>
                </a:solidFill>
                <a:latin typeface="Courier New"/>
                <a:ea typeface="Courier New"/>
                <a:cs typeface="Courier New"/>
                <a:sym typeface="Courier New"/>
              </a:rPr>
              <a:t> </a:t>
            </a:r>
            <a:r>
              <a:rPr lang="en-US" sz="1850">
                <a:solidFill>
                  <a:srgbClr val="6CB6FF"/>
                </a:solidFill>
                <a:latin typeface="Courier New"/>
                <a:ea typeface="Courier New"/>
                <a:cs typeface="Courier New"/>
                <a:sym typeface="Courier New"/>
              </a:rPr>
              <a:t>p</a:t>
            </a:r>
            <a:r>
              <a:rPr lang="en-US" sz="1850">
                <a:solidFill>
                  <a:srgbClr val="ADBAC7"/>
                </a:solidFill>
                <a:latin typeface="Courier New"/>
                <a:ea typeface="Courier New"/>
                <a:cs typeface="Courier New"/>
                <a:sym typeface="Courier New"/>
              </a:rPr>
              <a:t>.</a:t>
            </a:r>
            <a:r>
              <a:rPr lang="en-US" sz="1850">
                <a:solidFill>
                  <a:srgbClr val="6CB6FF"/>
                </a:solidFill>
                <a:latin typeface="Courier New"/>
                <a:ea typeface="Courier New"/>
                <a:cs typeface="Courier New"/>
                <a:sym typeface="Courier New"/>
              </a:rPr>
              <a:t>product_id</a:t>
            </a:r>
            <a:r>
              <a:rPr lang="en-US" sz="1850">
                <a:solidFill>
                  <a:srgbClr val="ADBAC7"/>
                </a:solidFill>
                <a:latin typeface="Courier New"/>
                <a:ea typeface="Courier New"/>
                <a:cs typeface="Courier New"/>
                <a:sym typeface="Courier New"/>
              </a:rPr>
              <a:t>  </a:t>
            </a:r>
            <a:r>
              <a:rPr lang="en-US" sz="1850">
                <a:solidFill>
                  <a:srgbClr val="768390"/>
                </a:solidFill>
                <a:latin typeface="Courier New"/>
                <a:ea typeface="Courier New"/>
                <a:cs typeface="Courier New"/>
                <a:sym typeface="Courier New"/>
              </a:rPr>
              <a:t>-- Melakukan LEFT JOIN dengan tabel produk berdasarkan product_id dan memberikan alias "p"</a:t>
            </a:r>
            <a:endParaRPr sz="18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1850">
                <a:solidFill>
                  <a:srgbClr val="ADBAC7"/>
                </a:solidFill>
                <a:latin typeface="Courier New"/>
                <a:ea typeface="Courier New"/>
                <a:cs typeface="Courier New"/>
                <a:sym typeface="Courier New"/>
              </a:rPr>
              <a:t>)  </a:t>
            </a:r>
            <a:r>
              <a:rPr lang="en-US" sz="1850">
                <a:solidFill>
                  <a:srgbClr val="768390"/>
                </a:solidFill>
                <a:latin typeface="Courier New"/>
                <a:ea typeface="Courier New"/>
                <a:cs typeface="Courier New"/>
                <a:sym typeface="Courier New"/>
              </a:rPr>
              <a:t>-- Akhir dari definisi CTE "main"</a:t>
            </a:r>
            <a:endParaRPr sz="1850">
              <a:solidFill>
                <a:srgbClr val="768390"/>
              </a:solidFill>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290" name="Google Shape;290;p15"/>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291" name="Google Shape;291;p15"/>
          <p:cNvSpPr txBox="1"/>
          <p:nvPr/>
        </p:nvSpPr>
        <p:spPr>
          <a:xfrm>
            <a:off x="772426" y="510300"/>
            <a:ext cx="16743150" cy="1027275"/>
          </a:xfrm>
          <a:prstGeom prst="rect">
            <a:avLst/>
          </a:prstGeom>
          <a:noFill/>
          <a:ln>
            <a:noFill/>
          </a:ln>
        </p:spPr>
        <p:txBody>
          <a:bodyPr anchorCtr="0" anchor="t" bIns="0" lIns="0" spcFirstLastPara="1" rIns="0" wrap="square" tIns="0">
            <a:spAutoFit/>
          </a:bodyPr>
          <a:lstStyle/>
          <a:p>
            <a:pPr indent="-708659" lvl="1" marL="1417320" marR="0" rtl="0" algn="l">
              <a:lnSpc>
                <a:spcPct val="120000"/>
              </a:lnSpc>
              <a:spcBef>
                <a:spcPts val="0"/>
              </a:spcBef>
              <a:spcAft>
                <a:spcPts val="0"/>
              </a:spcAft>
              <a:buClr>
                <a:srgbClr val="000000"/>
              </a:buClr>
              <a:buSzPts val="5400"/>
              <a:buFont typeface="Rubik"/>
              <a:buAutoNum type="arabicPeriod"/>
            </a:pPr>
            <a:r>
              <a:rPr b="1" i="0" lang="en-US" sz="5400" u="none" cap="none" strike="noStrike">
                <a:solidFill>
                  <a:srgbClr val="000000"/>
                </a:solidFill>
                <a:latin typeface="Rubik"/>
                <a:ea typeface="Rubik"/>
                <a:cs typeface="Rubik"/>
                <a:sym typeface="Rubik"/>
              </a:rPr>
              <a:t>BigQuery Syntax</a:t>
            </a:r>
            <a:endParaRPr/>
          </a:p>
        </p:txBody>
      </p:sp>
      <p:sp>
        <p:nvSpPr>
          <p:cNvPr id="292" name="Google Shape;292;p15"/>
          <p:cNvSpPr txBox="1"/>
          <p:nvPr/>
        </p:nvSpPr>
        <p:spPr>
          <a:xfrm>
            <a:off x="482525" y="1950825"/>
            <a:ext cx="16952400" cy="68034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US" sz="2150">
                <a:solidFill>
                  <a:srgbClr val="F47067"/>
                </a:solidFill>
                <a:latin typeface="Courier New"/>
                <a:ea typeface="Courier New"/>
                <a:cs typeface="Courier New"/>
                <a:sym typeface="Courier New"/>
              </a:rPr>
              <a:t>SELECT</a:t>
            </a:r>
            <a:endParaRPr sz="21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ADBAC7"/>
                </a:solidFill>
                <a:latin typeface="Courier New"/>
                <a:ea typeface="Courier New"/>
                <a:cs typeface="Courier New"/>
                <a:sym typeface="Courier New"/>
              </a:rPr>
              <a:t>    </a:t>
            </a:r>
            <a:r>
              <a:rPr lang="en-US" sz="2150">
                <a:solidFill>
                  <a:schemeClr val="dk1"/>
                </a:solidFill>
                <a:latin typeface="Courier New"/>
                <a:ea typeface="Courier New"/>
                <a:cs typeface="Courier New"/>
                <a:sym typeface="Courier New"/>
              </a:rPr>
              <a:t>main.</a:t>
            </a:r>
            <a:r>
              <a:rPr lang="en-US" sz="2150">
                <a:solidFill>
                  <a:srgbClr val="F47067"/>
                </a:solidFill>
                <a:latin typeface="Courier New"/>
                <a:ea typeface="Courier New"/>
                <a:cs typeface="Courier New"/>
                <a:sym typeface="Courier New"/>
              </a:rPr>
              <a:t>*</a:t>
            </a:r>
            <a:r>
              <a:rPr lang="en-US" sz="2150">
                <a:solidFill>
                  <a:srgbClr val="ADBAC7"/>
                </a:solidFill>
                <a:latin typeface="Courier New"/>
                <a:ea typeface="Courier New"/>
                <a:cs typeface="Courier New"/>
                <a:sym typeface="Courier New"/>
              </a:rPr>
              <a:t>,  </a:t>
            </a:r>
            <a:r>
              <a:rPr lang="en-US" sz="2150">
                <a:solidFill>
                  <a:srgbClr val="768390"/>
                </a:solidFill>
                <a:latin typeface="Courier New"/>
                <a:ea typeface="Courier New"/>
                <a:cs typeface="Courier New"/>
                <a:sym typeface="Courier New"/>
              </a:rPr>
              <a:t>-- Memilih semua kolom dari CTE "main"</a:t>
            </a:r>
            <a:endParaRPr sz="21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ADBAC7"/>
                </a:solidFill>
                <a:latin typeface="Courier New"/>
                <a:ea typeface="Courier New"/>
                <a:cs typeface="Courier New"/>
                <a:sym typeface="Courier New"/>
              </a:rPr>
              <a:t>    </a:t>
            </a:r>
            <a:r>
              <a:rPr lang="en-US" sz="2150">
                <a:latin typeface="Courier New"/>
                <a:ea typeface="Courier New"/>
                <a:cs typeface="Courier New"/>
                <a:sym typeface="Courier New"/>
              </a:rPr>
              <a:t>(actual_price * persentase_gross_laba)</a:t>
            </a:r>
            <a:r>
              <a:rPr lang="en-US" sz="2150">
                <a:solidFill>
                  <a:srgbClr val="ADBAC7"/>
                </a:solidFill>
                <a:latin typeface="Courier New"/>
                <a:ea typeface="Courier New"/>
                <a:cs typeface="Courier New"/>
                <a:sym typeface="Courier New"/>
              </a:rPr>
              <a:t> </a:t>
            </a:r>
            <a:r>
              <a:rPr lang="en-US" sz="2150">
                <a:solidFill>
                  <a:srgbClr val="F47067"/>
                </a:solidFill>
                <a:latin typeface="Courier New"/>
                <a:ea typeface="Courier New"/>
                <a:cs typeface="Courier New"/>
                <a:sym typeface="Courier New"/>
              </a:rPr>
              <a:t>-</a:t>
            </a:r>
            <a:r>
              <a:rPr lang="en-US" sz="2150">
                <a:solidFill>
                  <a:srgbClr val="ADBAC7"/>
                </a:solidFill>
                <a:latin typeface="Courier New"/>
                <a:ea typeface="Courier New"/>
                <a:cs typeface="Courier New"/>
                <a:sym typeface="Courier New"/>
              </a:rPr>
              <a:t> </a:t>
            </a:r>
            <a:r>
              <a:rPr lang="en-US" sz="2150">
                <a:solidFill>
                  <a:schemeClr val="dk1"/>
                </a:solidFill>
                <a:latin typeface="Courier New"/>
                <a:ea typeface="Courier New"/>
                <a:cs typeface="Courier New"/>
                <a:sym typeface="Courier New"/>
              </a:rPr>
              <a:t>(actual_price - nett_sales)</a:t>
            </a:r>
            <a:r>
              <a:rPr lang="en-US" sz="2150">
                <a:solidFill>
                  <a:srgbClr val="ADBAC7"/>
                </a:solidFill>
                <a:latin typeface="Courier New"/>
                <a:ea typeface="Courier New"/>
                <a:cs typeface="Courier New"/>
                <a:sym typeface="Courier New"/>
              </a:rPr>
              <a:t> </a:t>
            </a:r>
            <a:r>
              <a:rPr lang="en-US" sz="2150">
                <a:solidFill>
                  <a:srgbClr val="F47067"/>
                </a:solidFill>
                <a:latin typeface="Courier New"/>
                <a:ea typeface="Courier New"/>
                <a:cs typeface="Courier New"/>
                <a:sym typeface="Courier New"/>
              </a:rPr>
              <a:t>AS</a:t>
            </a:r>
            <a:r>
              <a:rPr lang="en-US" sz="2150">
                <a:solidFill>
                  <a:srgbClr val="ADBAC7"/>
                </a:solidFill>
                <a:latin typeface="Courier New"/>
                <a:ea typeface="Courier New"/>
                <a:cs typeface="Courier New"/>
                <a:sym typeface="Courier New"/>
              </a:rPr>
              <a:t> </a:t>
            </a:r>
            <a:r>
              <a:rPr lang="en-US" sz="2150">
                <a:solidFill>
                  <a:schemeClr val="dk1"/>
                </a:solidFill>
                <a:latin typeface="Courier New"/>
                <a:ea typeface="Courier New"/>
                <a:cs typeface="Courier New"/>
                <a:sym typeface="Courier New"/>
              </a:rPr>
              <a:t>nett_profit,</a:t>
            </a:r>
            <a:r>
              <a:rPr lang="en-US" sz="2150">
                <a:solidFill>
                  <a:srgbClr val="ADBAC7"/>
                </a:solidFill>
                <a:latin typeface="Courier New"/>
                <a:ea typeface="Courier New"/>
                <a:cs typeface="Courier New"/>
                <a:sym typeface="Courier New"/>
              </a:rPr>
              <a:t>  </a:t>
            </a:r>
            <a:r>
              <a:rPr lang="en-US" sz="2150">
                <a:solidFill>
                  <a:srgbClr val="768390"/>
                </a:solidFill>
                <a:latin typeface="Courier New"/>
                <a:ea typeface="Courier New"/>
                <a:cs typeface="Courier New"/>
                <a:sym typeface="Courier New"/>
              </a:rPr>
              <a:t>-- Menghitung nett profit dan memberikan alias "nett_profit"</a:t>
            </a:r>
            <a:endParaRPr sz="21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ADBAC7"/>
                </a:solidFill>
                <a:latin typeface="Courier New"/>
                <a:ea typeface="Courier New"/>
                <a:cs typeface="Courier New"/>
                <a:sym typeface="Courier New"/>
              </a:rPr>
              <a:t>    </a:t>
            </a:r>
            <a:r>
              <a:rPr lang="en-US" sz="2150">
                <a:solidFill>
                  <a:srgbClr val="6CB6FF"/>
                </a:solidFill>
                <a:latin typeface="Courier New"/>
                <a:ea typeface="Courier New"/>
                <a:cs typeface="Courier New"/>
                <a:sym typeface="Courier New"/>
              </a:rPr>
              <a:t>t</a:t>
            </a:r>
            <a:r>
              <a:rPr lang="en-US" sz="2150">
                <a:solidFill>
                  <a:srgbClr val="ADBAC7"/>
                </a:solidFill>
                <a:latin typeface="Courier New"/>
                <a:ea typeface="Courier New"/>
                <a:cs typeface="Courier New"/>
                <a:sym typeface="Courier New"/>
              </a:rPr>
              <a:t>.</a:t>
            </a:r>
            <a:r>
              <a:rPr lang="en-US" sz="2150">
                <a:solidFill>
                  <a:srgbClr val="6CB6FF"/>
                </a:solidFill>
                <a:latin typeface="Courier New"/>
                <a:ea typeface="Courier New"/>
                <a:cs typeface="Courier New"/>
                <a:sym typeface="Courier New"/>
              </a:rPr>
              <a:t>rating</a:t>
            </a:r>
            <a:r>
              <a:rPr lang="en-US" sz="2150">
                <a:solidFill>
                  <a:srgbClr val="ADBAC7"/>
                </a:solidFill>
                <a:latin typeface="Courier New"/>
                <a:ea typeface="Courier New"/>
                <a:cs typeface="Courier New"/>
                <a:sym typeface="Courier New"/>
              </a:rPr>
              <a:t> </a:t>
            </a:r>
            <a:r>
              <a:rPr lang="en-US" sz="2150">
                <a:solidFill>
                  <a:srgbClr val="F47067"/>
                </a:solidFill>
                <a:latin typeface="Courier New"/>
                <a:ea typeface="Courier New"/>
                <a:cs typeface="Courier New"/>
                <a:sym typeface="Courier New"/>
              </a:rPr>
              <a:t>AS</a:t>
            </a:r>
            <a:r>
              <a:rPr lang="en-US" sz="2150">
                <a:solidFill>
                  <a:srgbClr val="ADBAC7"/>
                </a:solidFill>
                <a:latin typeface="Courier New"/>
                <a:ea typeface="Courier New"/>
                <a:cs typeface="Courier New"/>
                <a:sym typeface="Courier New"/>
              </a:rPr>
              <a:t> </a:t>
            </a:r>
            <a:r>
              <a:rPr lang="en-US" sz="2150">
                <a:solidFill>
                  <a:schemeClr val="dk1"/>
                </a:solidFill>
                <a:latin typeface="Courier New"/>
                <a:ea typeface="Courier New"/>
                <a:cs typeface="Courier New"/>
                <a:sym typeface="Courier New"/>
              </a:rPr>
              <a:t>rating_transaksi</a:t>
            </a:r>
            <a:r>
              <a:rPr lang="en-US" sz="2150">
                <a:solidFill>
                  <a:srgbClr val="ADBAC7"/>
                </a:solidFill>
                <a:latin typeface="Courier New"/>
                <a:ea typeface="Courier New"/>
                <a:cs typeface="Courier New"/>
                <a:sym typeface="Courier New"/>
              </a:rPr>
              <a:t>  </a:t>
            </a:r>
            <a:r>
              <a:rPr lang="en-US" sz="2150">
                <a:solidFill>
                  <a:srgbClr val="768390"/>
                </a:solidFill>
                <a:latin typeface="Courier New"/>
                <a:ea typeface="Courier New"/>
                <a:cs typeface="Courier New"/>
                <a:sym typeface="Courier New"/>
              </a:rPr>
              <a:t>-- Memilih kolom rating dari tabel transaksi dan memberikan alias "rating_transaksi"</a:t>
            </a:r>
            <a:endParaRPr sz="21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F47067"/>
                </a:solidFill>
                <a:latin typeface="Courier New"/>
                <a:ea typeface="Courier New"/>
                <a:cs typeface="Courier New"/>
                <a:sym typeface="Courier New"/>
              </a:rPr>
              <a:t>FROM</a:t>
            </a:r>
            <a:endParaRPr sz="21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ADBAC7"/>
                </a:solidFill>
                <a:latin typeface="Courier New"/>
                <a:ea typeface="Courier New"/>
                <a:cs typeface="Courier New"/>
                <a:sym typeface="Courier New"/>
              </a:rPr>
              <a:t>    </a:t>
            </a:r>
            <a:r>
              <a:rPr lang="en-US" sz="2150">
                <a:solidFill>
                  <a:schemeClr val="dk1"/>
                </a:solidFill>
                <a:latin typeface="Courier New"/>
                <a:ea typeface="Courier New"/>
                <a:cs typeface="Courier New"/>
                <a:sym typeface="Courier New"/>
              </a:rPr>
              <a:t>main,</a:t>
            </a:r>
            <a:r>
              <a:rPr lang="en-US" sz="2150">
                <a:solidFill>
                  <a:srgbClr val="ADBAC7"/>
                </a:solidFill>
                <a:latin typeface="Courier New"/>
                <a:ea typeface="Courier New"/>
                <a:cs typeface="Courier New"/>
                <a:sym typeface="Courier New"/>
              </a:rPr>
              <a:t>  </a:t>
            </a:r>
            <a:r>
              <a:rPr lang="en-US" sz="2150">
                <a:solidFill>
                  <a:srgbClr val="768390"/>
                </a:solidFill>
                <a:latin typeface="Courier New"/>
                <a:ea typeface="Courier New"/>
                <a:cs typeface="Courier New"/>
                <a:sym typeface="Courier New"/>
              </a:rPr>
              <a:t>-- Mengambil data dari CTE "main"</a:t>
            </a:r>
            <a:endParaRPr sz="21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ADBAC7"/>
                </a:solidFill>
                <a:latin typeface="Courier New"/>
                <a:ea typeface="Courier New"/>
                <a:cs typeface="Courier New"/>
                <a:sym typeface="Courier New"/>
              </a:rPr>
              <a:t>    </a:t>
            </a:r>
            <a:r>
              <a:rPr lang="en-US" sz="2150">
                <a:solidFill>
                  <a:srgbClr val="96D0FF"/>
                </a:solidFill>
                <a:latin typeface="Courier New"/>
                <a:ea typeface="Courier New"/>
                <a:cs typeface="Courier New"/>
                <a:sym typeface="Courier New"/>
              </a:rPr>
              <a:t>`rakamin-kf-analytics-449401.Rakamin_KF_Analytics.kf_final_transaction`</a:t>
            </a:r>
            <a:r>
              <a:rPr lang="en-US" sz="2150">
                <a:solidFill>
                  <a:srgbClr val="ADBAC7"/>
                </a:solidFill>
                <a:latin typeface="Courier New"/>
                <a:ea typeface="Courier New"/>
                <a:cs typeface="Courier New"/>
                <a:sym typeface="Courier New"/>
              </a:rPr>
              <a:t> </a:t>
            </a:r>
            <a:r>
              <a:rPr lang="en-US" sz="2150">
                <a:solidFill>
                  <a:srgbClr val="F47067"/>
                </a:solidFill>
                <a:latin typeface="Courier New"/>
                <a:ea typeface="Courier New"/>
                <a:cs typeface="Courier New"/>
                <a:sym typeface="Courier New"/>
              </a:rPr>
              <a:t>AS</a:t>
            </a:r>
            <a:r>
              <a:rPr lang="en-US" sz="2150">
                <a:solidFill>
                  <a:srgbClr val="ADBAC7"/>
                </a:solidFill>
                <a:latin typeface="Courier New"/>
                <a:ea typeface="Courier New"/>
                <a:cs typeface="Courier New"/>
                <a:sym typeface="Courier New"/>
              </a:rPr>
              <a:t> t  </a:t>
            </a:r>
            <a:r>
              <a:rPr lang="en-US" sz="2150">
                <a:solidFill>
                  <a:srgbClr val="768390"/>
                </a:solidFill>
                <a:latin typeface="Courier New"/>
                <a:ea typeface="Courier New"/>
                <a:cs typeface="Courier New"/>
                <a:sym typeface="Courier New"/>
              </a:rPr>
              <a:t>-- Mengambil data dari tabel transaksi dan memberikan alias "t"</a:t>
            </a:r>
            <a:endParaRPr sz="21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F47067"/>
                </a:solidFill>
                <a:latin typeface="Courier New"/>
                <a:ea typeface="Courier New"/>
                <a:cs typeface="Courier New"/>
                <a:sym typeface="Courier New"/>
              </a:rPr>
              <a:t>WHERE</a:t>
            </a:r>
            <a:endParaRPr sz="21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ADBAC7"/>
                </a:solidFill>
                <a:latin typeface="Courier New"/>
                <a:ea typeface="Courier New"/>
                <a:cs typeface="Courier New"/>
                <a:sym typeface="Courier New"/>
              </a:rPr>
              <a:t>    </a:t>
            </a:r>
            <a:r>
              <a:rPr lang="en-US" sz="2150">
                <a:solidFill>
                  <a:srgbClr val="6CB6FF"/>
                </a:solidFill>
                <a:latin typeface="Courier New"/>
                <a:ea typeface="Courier New"/>
                <a:cs typeface="Courier New"/>
                <a:sym typeface="Courier New"/>
              </a:rPr>
              <a:t>main</a:t>
            </a:r>
            <a:r>
              <a:rPr lang="en-US" sz="2150">
                <a:solidFill>
                  <a:srgbClr val="ADBAC7"/>
                </a:solidFill>
                <a:latin typeface="Courier New"/>
                <a:ea typeface="Courier New"/>
                <a:cs typeface="Courier New"/>
                <a:sym typeface="Courier New"/>
              </a:rPr>
              <a:t>.</a:t>
            </a:r>
            <a:r>
              <a:rPr lang="en-US" sz="2150">
                <a:solidFill>
                  <a:srgbClr val="6CB6FF"/>
                </a:solidFill>
                <a:latin typeface="Courier New"/>
                <a:ea typeface="Courier New"/>
                <a:cs typeface="Courier New"/>
                <a:sym typeface="Courier New"/>
              </a:rPr>
              <a:t>transaction_id</a:t>
            </a:r>
            <a:r>
              <a:rPr lang="en-US" sz="2150">
                <a:solidFill>
                  <a:srgbClr val="ADBAC7"/>
                </a:solidFill>
                <a:latin typeface="Courier New"/>
                <a:ea typeface="Courier New"/>
                <a:cs typeface="Courier New"/>
                <a:sym typeface="Courier New"/>
              </a:rPr>
              <a:t> </a:t>
            </a:r>
            <a:r>
              <a:rPr lang="en-US" sz="2150">
                <a:solidFill>
                  <a:srgbClr val="F47067"/>
                </a:solidFill>
                <a:latin typeface="Courier New"/>
                <a:ea typeface="Courier New"/>
                <a:cs typeface="Courier New"/>
                <a:sym typeface="Courier New"/>
              </a:rPr>
              <a:t>=</a:t>
            </a:r>
            <a:r>
              <a:rPr lang="en-US" sz="2150">
                <a:solidFill>
                  <a:srgbClr val="ADBAC7"/>
                </a:solidFill>
                <a:latin typeface="Courier New"/>
                <a:ea typeface="Courier New"/>
                <a:cs typeface="Courier New"/>
                <a:sym typeface="Courier New"/>
              </a:rPr>
              <a:t> </a:t>
            </a:r>
            <a:r>
              <a:rPr lang="en-US" sz="2150">
                <a:solidFill>
                  <a:srgbClr val="6CB6FF"/>
                </a:solidFill>
                <a:latin typeface="Courier New"/>
                <a:ea typeface="Courier New"/>
                <a:cs typeface="Courier New"/>
                <a:sym typeface="Courier New"/>
              </a:rPr>
              <a:t>t</a:t>
            </a:r>
            <a:r>
              <a:rPr lang="en-US" sz="2150">
                <a:solidFill>
                  <a:srgbClr val="ADBAC7"/>
                </a:solidFill>
                <a:latin typeface="Courier New"/>
                <a:ea typeface="Courier New"/>
                <a:cs typeface="Courier New"/>
                <a:sym typeface="Courier New"/>
              </a:rPr>
              <a:t>.</a:t>
            </a:r>
            <a:r>
              <a:rPr lang="en-US" sz="2150">
                <a:solidFill>
                  <a:srgbClr val="6CB6FF"/>
                </a:solidFill>
                <a:latin typeface="Courier New"/>
                <a:ea typeface="Courier New"/>
                <a:cs typeface="Courier New"/>
                <a:sym typeface="Courier New"/>
              </a:rPr>
              <a:t>transaction_id</a:t>
            </a:r>
            <a:r>
              <a:rPr lang="en-US" sz="2150">
                <a:solidFill>
                  <a:srgbClr val="ADBAC7"/>
                </a:solidFill>
                <a:latin typeface="Courier New"/>
                <a:ea typeface="Courier New"/>
                <a:cs typeface="Courier New"/>
                <a:sym typeface="Courier New"/>
              </a:rPr>
              <a:t>  </a:t>
            </a:r>
            <a:r>
              <a:rPr lang="en-US" sz="2150">
                <a:solidFill>
                  <a:srgbClr val="768390"/>
                </a:solidFill>
                <a:latin typeface="Courier New"/>
                <a:ea typeface="Courier New"/>
                <a:cs typeface="Courier New"/>
                <a:sym typeface="Courier New"/>
              </a:rPr>
              <a:t>-- Menghubungkan data dari CTE "main" dan tabel transaksi berdasarkan transaction_id</a:t>
            </a:r>
            <a:endParaRPr sz="2150">
              <a:solidFill>
                <a:srgbClr val="768390"/>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F47067"/>
                </a:solidFill>
                <a:latin typeface="Courier New"/>
                <a:ea typeface="Courier New"/>
                <a:cs typeface="Courier New"/>
                <a:sym typeface="Courier New"/>
              </a:rPr>
              <a:t>ORDER BY</a:t>
            </a:r>
            <a:endParaRPr sz="2150">
              <a:solidFill>
                <a:srgbClr val="F47067"/>
              </a:solidFill>
              <a:latin typeface="Courier New"/>
              <a:ea typeface="Courier New"/>
              <a:cs typeface="Courier New"/>
              <a:sym typeface="Courier New"/>
            </a:endParaRPr>
          </a:p>
          <a:p>
            <a:pPr indent="0" lvl="0" marL="0" rtl="0" algn="l">
              <a:lnSpc>
                <a:spcPct val="135714"/>
              </a:lnSpc>
              <a:spcBef>
                <a:spcPts val="0"/>
              </a:spcBef>
              <a:spcAft>
                <a:spcPts val="0"/>
              </a:spcAft>
              <a:buNone/>
            </a:pPr>
            <a:r>
              <a:rPr lang="en-US" sz="2150">
                <a:solidFill>
                  <a:srgbClr val="ADBAC7"/>
                </a:solidFill>
                <a:latin typeface="Courier New"/>
                <a:ea typeface="Courier New"/>
                <a:cs typeface="Courier New"/>
                <a:sym typeface="Courier New"/>
              </a:rPr>
              <a:t>    </a:t>
            </a:r>
            <a:r>
              <a:rPr lang="en-US" sz="2150">
                <a:solidFill>
                  <a:srgbClr val="F47067"/>
                </a:solidFill>
                <a:latin typeface="Courier New"/>
                <a:ea typeface="Courier New"/>
                <a:cs typeface="Courier New"/>
                <a:sym typeface="Courier New"/>
              </a:rPr>
              <a:t>date</a:t>
            </a:r>
            <a:r>
              <a:rPr lang="en-US" sz="2150">
                <a:solidFill>
                  <a:srgbClr val="ADBAC7"/>
                </a:solidFill>
                <a:latin typeface="Courier New"/>
                <a:ea typeface="Courier New"/>
                <a:cs typeface="Courier New"/>
                <a:sym typeface="Courier New"/>
              </a:rPr>
              <a:t> </a:t>
            </a:r>
            <a:r>
              <a:rPr lang="en-US" sz="2150">
                <a:solidFill>
                  <a:srgbClr val="F47067"/>
                </a:solidFill>
                <a:latin typeface="Courier New"/>
                <a:ea typeface="Courier New"/>
                <a:cs typeface="Courier New"/>
                <a:sym typeface="Courier New"/>
              </a:rPr>
              <a:t>DESC</a:t>
            </a:r>
            <a:r>
              <a:rPr lang="en-US" sz="2150">
                <a:solidFill>
                  <a:srgbClr val="ADBAC7"/>
                </a:solidFill>
                <a:latin typeface="Courier New"/>
                <a:ea typeface="Courier New"/>
                <a:cs typeface="Courier New"/>
                <a:sym typeface="Courier New"/>
              </a:rPr>
              <a:t>;  </a:t>
            </a:r>
            <a:r>
              <a:rPr lang="en-US" sz="2150">
                <a:solidFill>
                  <a:srgbClr val="768390"/>
                </a:solidFill>
                <a:latin typeface="Courier New"/>
                <a:ea typeface="Courier New"/>
                <a:cs typeface="Courier New"/>
                <a:sym typeface="Courier New"/>
              </a:rPr>
              <a:t>-- Mengurutkan hasil berdasarkan tanggal secara descending (terbaru ke terlama)</a:t>
            </a:r>
            <a:endParaRPr sz="2150">
              <a:solidFill>
                <a:srgbClr val="768390"/>
              </a:solidFill>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6"/>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302" name="Google Shape;302;p16"/>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303" name="Google Shape;303;p16"/>
          <p:cNvSpPr txBox="1"/>
          <p:nvPr/>
        </p:nvSpPr>
        <p:spPr>
          <a:xfrm>
            <a:off x="535325" y="219926"/>
            <a:ext cx="16743300" cy="831300"/>
          </a:xfrm>
          <a:prstGeom prst="rect">
            <a:avLst/>
          </a:prstGeom>
          <a:noFill/>
          <a:ln>
            <a:noFill/>
          </a:ln>
        </p:spPr>
        <p:txBody>
          <a:bodyPr anchorCtr="0" anchor="t" bIns="0" lIns="0" spcFirstLastPara="1" rIns="0" wrap="square" tIns="0">
            <a:spAutoFit/>
          </a:bodyPr>
          <a:lstStyle/>
          <a:p>
            <a:pPr indent="-708659" lvl="1" marL="1417320" marR="0" rtl="0" algn="l">
              <a:lnSpc>
                <a:spcPct val="120000"/>
              </a:lnSpc>
              <a:spcBef>
                <a:spcPts val="0"/>
              </a:spcBef>
              <a:spcAft>
                <a:spcPts val="0"/>
              </a:spcAft>
              <a:buClr>
                <a:srgbClr val="000000"/>
              </a:buClr>
              <a:buSzPts val="5400"/>
              <a:buFont typeface="Rubik"/>
              <a:buAutoNum type="arabicPeriod"/>
            </a:pPr>
            <a:r>
              <a:rPr b="1" i="0" lang="en-US" sz="5400" u="none" cap="none" strike="noStrike">
                <a:solidFill>
                  <a:srgbClr val="000000"/>
                </a:solidFill>
                <a:latin typeface="Rubik"/>
                <a:ea typeface="Rubik"/>
                <a:cs typeface="Rubik"/>
                <a:sym typeface="Rubik"/>
              </a:rPr>
              <a:t>Dashboard  Performance Analytics</a:t>
            </a:r>
            <a:endParaRPr/>
          </a:p>
        </p:txBody>
      </p:sp>
      <p:pic>
        <p:nvPicPr>
          <p:cNvPr id="304" name="Google Shape;304;p16">
            <a:hlinkClick r:id="rId5"/>
          </p:cNvPr>
          <p:cNvPicPr preferRelativeResize="0"/>
          <p:nvPr/>
        </p:nvPicPr>
        <p:blipFill>
          <a:blip r:embed="rId6">
            <a:alphaModFix/>
          </a:blip>
          <a:stretch>
            <a:fillRect/>
          </a:stretch>
        </p:blipFill>
        <p:spPr>
          <a:xfrm>
            <a:off x="2082601" y="1051225"/>
            <a:ext cx="12103673" cy="9082600"/>
          </a:xfrm>
          <a:prstGeom prst="rect">
            <a:avLst/>
          </a:prstGeom>
          <a:noFill/>
          <a:ln>
            <a:noFill/>
          </a:ln>
        </p:spPr>
      </p:pic>
      <p:sp>
        <p:nvSpPr>
          <p:cNvPr id="305" name="Google Shape;305;p16"/>
          <p:cNvSpPr/>
          <p:nvPr/>
        </p:nvSpPr>
        <p:spPr>
          <a:xfrm>
            <a:off x="14496875" y="3690350"/>
            <a:ext cx="3644400" cy="890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06" name="Google Shape;306;p16">
            <a:hlinkClick r:id="rId7"/>
          </p:cNvPr>
          <p:cNvSpPr/>
          <p:nvPr/>
        </p:nvSpPr>
        <p:spPr>
          <a:xfrm>
            <a:off x="14496875" y="5002325"/>
            <a:ext cx="3644400" cy="890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07" name="Google Shape;307;p16">
            <a:hlinkClick r:id="rId8"/>
          </p:cNvPr>
          <p:cNvSpPr txBox="1"/>
          <p:nvPr/>
        </p:nvSpPr>
        <p:spPr>
          <a:xfrm>
            <a:off x="14745350" y="3793900"/>
            <a:ext cx="3105900" cy="6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latin typeface="Calibri"/>
                <a:ea typeface="Calibri"/>
                <a:cs typeface="Calibri"/>
                <a:sym typeface="Calibri"/>
              </a:rPr>
              <a:t>Video Project</a:t>
            </a:r>
            <a:endParaRPr sz="3200">
              <a:solidFill>
                <a:schemeClr val="dk1"/>
              </a:solidFill>
              <a:latin typeface="Calibri"/>
              <a:ea typeface="Calibri"/>
              <a:cs typeface="Calibri"/>
              <a:sym typeface="Calibri"/>
            </a:endParaRPr>
          </a:p>
        </p:txBody>
      </p:sp>
      <p:sp>
        <p:nvSpPr>
          <p:cNvPr id="308" name="Google Shape;308;p16"/>
          <p:cNvSpPr txBox="1"/>
          <p:nvPr/>
        </p:nvSpPr>
        <p:spPr>
          <a:xfrm>
            <a:off x="14683250" y="5126525"/>
            <a:ext cx="3230100" cy="6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latin typeface="Calibri"/>
                <a:ea typeface="Calibri"/>
                <a:cs typeface="Calibri"/>
                <a:sym typeface="Calibri"/>
              </a:rPr>
              <a:t>Repository Project</a:t>
            </a:r>
            <a:endParaRPr sz="3200">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9FAB"/>
        </a:solidFill>
      </p:bgPr>
    </p:bg>
    <p:spTree>
      <p:nvGrpSpPr>
        <p:cNvPr id="316" name="Shape 316"/>
        <p:cNvGrpSpPr/>
        <p:nvPr/>
      </p:nvGrpSpPr>
      <p:grpSpPr>
        <a:xfrm>
          <a:off x="0" y="0"/>
          <a:ext cx="0" cy="0"/>
          <a:chOff x="0" y="0"/>
          <a:chExt cx="0" cy="0"/>
        </a:xfrm>
      </p:grpSpPr>
      <p:sp>
        <p:nvSpPr>
          <p:cNvPr id="317" name="Google Shape;317;p17"/>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318" name="Google Shape;318;p17"/>
          <p:cNvSpPr/>
          <p:nvPr/>
        </p:nvSpPr>
        <p:spPr>
          <a:xfrm>
            <a:off x="5790850" y="8525250"/>
            <a:ext cx="2799802" cy="1082600"/>
          </a:xfrm>
          <a:custGeom>
            <a:rect b="b" l="l" r="r" t="t"/>
            <a:pathLst>
              <a:path extrusionOk="0" h="1082600" w="2799802">
                <a:moveTo>
                  <a:pt x="0" y="0"/>
                </a:moveTo>
                <a:lnTo>
                  <a:pt x="2799802" y="0"/>
                </a:lnTo>
                <a:lnTo>
                  <a:pt x="2799802" y="1082600"/>
                </a:lnTo>
                <a:lnTo>
                  <a:pt x="0" y="1082600"/>
                </a:lnTo>
                <a:lnTo>
                  <a:pt x="0" y="0"/>
                </a:lnTo>
                <a:close/>
              </a:path>
            </a:pathLst>
          </a:custGeom>
          <a:blipFill rotWithShape="1">
            <a:blip r:embed="rId4">
              <a:alphaModFix/>
            </a:blip>
            <a:stretch>
              <a:fillRect b="-192" l="0" r="0" t="0"/>
            </a:stretch>
          </a:blipFill>
          <a:ln>
            <a:noFill/>
          </a:ln>
        </p:spPr>
      </p:sp>
      <p:sp>
        <p:nvSpPr>
          <p:cNvPr id="319" name="Google Shape;319;p17"/>
          <p:cNvSpPr txBox="1"/>
          <p:nvPr/>
        </p:nvSpPr>
        <p:spPr>
          <a:xfrm>
            <a:off x="4843425" y="3961600"/>
            <a:ext cx="8601150" cy="158107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9000" u="none" cap="none" strike="noStrike">
                <a:solidFill>
                  <a:srgbClr val="FFFFFF"/>
                </a:solidFill>
                <a:latin typeface="Rubik"/>
                <a:ea typeface="Rubik"/>
                <a:cs typeface="Rubik"/>
                <a:sym typeface="Rubik"/>
              </a:rPr>
              <a:t>Thank You</a:t>
            </a:r>
            <a:endParaRPr/>
          </a:p>
        </p:txBody>
      </p:sp>
      <p:sp>
        <p:nvSpPr>
          <p:cNvPr id="320" name="Google Shape;320;p17"/>
          <p:cNvSpPr txBox="1"/>
          <p:nvPr/>
        </p:nvSpPr>
        <p:spPr>
          <a:xfrm>
            <a:off x="8720925" y="8560000"/>
            <a:ext cx="732750" cy="11387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6000" u="none" cap="none" strike="noStrike">
                <a:solidFill>
                  <a:srgbClr val="FFFFFF"/>
                </a:solidFill>
                <a:latin typeface="Arimo"/>
                <a:ea typeface="Arimo"/>
                <a:cs typeface="Arimo"/>
                <a:sym typeface="Arimo"/>
              </a:rPr>
              <a:t>X</a:t>
            </a:r>
            <a:endParaRPr/>
          </a:p>
        </p:txBody>
      </p:sp>
      <p:sp>
        <p:nvSpPr>
          <p:cNvPr id="321" name="Google Shape;321;p17"/>
          <p:cNvSpPr/>
          <p:nvPr/>
        </p:nvSpPr>
        <p:spPr>
          <a:xfrm>
            <a:off x="9671225" y="8469038"/>
            <a:ext cx="3163320" cy="1138800"/>
          </a:xfrm>
          <a:custGeom>
            <a:rect b="b" l="l" r="r" t="t"/>
            <a:pathLst>
              <a:path extrusionOk="0" h="1138800" w="3163320">
                <a:moveTo>
                  <a:pt x="0" y="0"/>
                </a:moveTo>
                <a:lnTo>
                  <a:pt x="3163320" y="0"/>
                </a:lnTo>
                <a:lnTo>
                  <a:pt x="3163320" y="1138800"/>
                </a:lnTo>
                <a:lnTo>
                  <a:pt x="0" y="1138800"/>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sp>
        <p:nvSpPr>
          <p:cNvPr id="109" name="Google Shape;109;p2"/>
          <p:cNvSpPr txBox="1"/>
          <p:nvPr/>
        </p:nvSpPr>
        <p:spPr>
          <a:xfrm>
            <a:off x="1309125" y="3238450"/>
            <a:ext cx="15669750" cy="972075"/>
          </a:xfrm>
          <a:prstGeom prst="rect">
            <a:avLst/>
          </a:prstGeom>
          <a:noFill/>
          <a:ln>
            <a:noFill/>
          </a:ln>
        </p:spPr>
        <p:txBody>
          <a:bodyPr anchorCtr="0" anchor="t" bIns="0" lIns="0" spcFirstLastPara="1" rIns="0" wrap="square" tIns="0">
            <a:spAutoFit/>
          </a:bodyPr>
          <a:lstStyle/>
          <a:p>
            <a:pPr indent="0" lvl="0" marL="0" marR="0" rtl="0" algn="ctr">
              <a:lnSpc>
                <a:spcPct val="119983"/>
              </a:lnSpc>
              <a:spcBef>
                <a:spcPts val="0"/>
              </a:spcBef>
              <a:spcAft>
                <a:spcPts val="0"/>
              </a:spcAft>
              <a:buNone/>
            </a:pPr>
            <a:r>
              <a:rPr b="1" i="0" lang="en-US" sz="6040" u="none" cap="none" strike="noStrike">
                <a:solidFill>
                  <a:srgbClr val="FFFFFF"/>
                </a:solidFill>
                <a:latin typeface="Rubik"/>
                <a:ea typeface="Rubik"/>
                <a:cs typeface="Rubik"/>
                <a:sym typeface="Rubik"/>
              </a:rPr>
              <a:t>Disclaimer </a:t>
            </a:r>
            <a:endParaRPr/>
          </a:p>
        </p:txBody>
      </p:sp>
      <p:sp>
        <p:nvSpPr>
          <p:cNvPr id="110" name="Google Shape;110;p2"/>
          <p:cNvSpPr txBox="1"/>
          <p:nvPr/>
        </p:nvSpPr>
        <p:spPr>
          <a:xfrm>
            <a:off x="2591925" y="4608025"/>
            <a:ext cx="13104150" cy="2302950"/>
          </a:xfrm>
          <a:prstGeom prst="rect">
            <a:avLst/>
          </a:prstGeom>
          <a:noFill/>
          <a:ln>
            <a:noFill/>
          </a:ln>
        </p:spPr>
        <p:txBody>
          <a:bodyPr anchorCtr="0" anchor="t" bIns="0" lIns="0" spcFirstLastPara="1" rIns="0" wrap="square" tIns="0">
            <a:spAutoFit/>
          </a:bodyPr>
          <a:lstStyle/>
          <a:p>
            <a:pPr indent="0" lvl="0" marL="0" marR="0" rtl="0" algn="ctr">
              <a:lnSpc>
                <a:spcPct val="120007"/>
              </a:lnSpc>
              <a:spcBef>
                <a:spcPts val="0"/>
              </a:spcBef>
              <a:spcAft>
                <a:spcPts val="0"/>
              </a:spcAft>
              <a:buNone/>
            </a:pPr>
            <a:r>
              <a:rPr b="1" i="0" lang="en-US" sz="2799" u="none" cap="none" strike="noStrike">
                <a:solidFill>
                  <a:srgbClr val="FFFFFF"/>
                </a:solidFill>
                <a:latin typeface="Rubik"/>
                <a:ea typeface="Rubik"/>
                <a:cs typeface="Rubik"/>
                <a:sym typeface="Rubik"/>
              </a:rPr>
              <a:t>Anda dapat mengganti</a:t>
            </a:r>
            <a:r>
              <a:rPr b="0" i="0" lang="en-US" sz="2799" u="none" cap="none" strike="noStrike">
                <a:solidFill>
                  <a:srgbClr val="FFFFFF"/>
                </a:solidFill>
                <a:latin typeface="Rubik"/>
                <a:ea typeface="Rubik"/>
                <a:cs typeface="Rubik"/>
                <a:sym typeface="Rubik"/>
              </a:rPr>
              <a:t> design template ini sesuai kreativitas kalian. Anda dapat menambahkan slide sesuai kebutuhan. </a:t>
            </a:r>
            <a:endParaRPr/>
          </a:p>
          <a:p>
            <a:pPr indent="0" lvl="0" marL="0" marR="0" rtl="0" algn="ctr">
              <a:lnSpc>
                <a:spcPct val="120007"/>
              </a:lnSpc>
              <a:spcBef>
                <a:spcPts val="0"/>
              </a:spcBef>
              <a:spcAft>
                <a:spcPts val="0"/>
              </a:spcAft>
              <a:buNone/>
            </a:pPr>
            <a:r>
              <a:rPr b="0" i="0" lang="en-US" sz="2799" u="none" cap="none" strike="noStrike">
                <a:solidFill>
                  <a:srgbClr val="FFFFFF"/>
                </a:solidFill>
                <a:latin typeface="Rubik"/>
                <a:ea typeface="Rubik"/>
                <a:cs typeface="Rubik"/>
                <a:sym typeface="Rubik"/>
              </a:rPr>
              <a:t>Template ini hanya bertujuan untuk memberikan gambaran isi konten yang wajib dibuat oleh peserta. SIlahkan hapus slide ini setelah anda membuat salinan dokumen ini di drive Anda</a:t>
            </a:r>
            <a:endParaRPr/>
          </a:p>
          <a:p>
            <a:pPr indent="0" lvl="0" marL="0" marR="0" rtl="0" algn="ctr">
              <a:lnSpc>
                <a:spcPct val="177456"/>
              </a:lnSpc>
              <a:spcBef>
                <a:spcPts val="0"/>
              </a:spcBef>
              <a:spcAft>
                <a:spcPts val="0"/>
              </a:spcAft>
              <a:buNone/>
            </a:pPr>
            <a:r>
              <a:t/>
            </a:r>
            <a:endParaRPr b="0" i="0" sz="2799" u="none" cap="none" strike="noStrike">
              <a:solidFill>
                <a:srgbClr val="FFFFFF"/>
              </a:solidFill>
              <a:latin typeface="Rubik"/>
              <a:ea typeface="Rubik"/>
              <a:cs typeface="Rubik"/>
              <a:sym typeface="Rubik"/>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3"/>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120" name="Google Shape;120;p3"/>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121" name="Google Shape;121;p3"/>
          <p:cNvSpPr/>
          <p:nvPr/>
        </p:nvSpPr>
        <p:spPr>
          <a:xfrm>
            <a:off x="0" y="0"/>
            <a:ext cx="9144000" cy="10287000"/>
          </a:xfrm>
          <a:custGeom>
            <a:rect b="b" l="l" r="r" t="t"/>
            <a:pathLst>
              <a:path extrusionOk="0" h="13716000" w="12192000">
                <a:moveTo>
                  <a:pt x="0" y="0"/>
                </a:moveTo>
                <a:lnTo>
                  <a:pt x="12192000" y="0"/>
                </a:lnTo>
                <a:lnTo>
                  <a:pt x="12192000" y="13716000"/>
                </a:lnTo>
                <a:lnTo>
                  <a:pt x="0" y="13716000"/>
                </a:lnTo>
                <a:close/>
              </a:path>
            </a:pathLst>
          </a:custGeom>
          <a:solidFill>
            <a:srgbClr val="019FAB">
              <a:alpha val="22352"/>
            </a:srgbClr>
          </a:solidFill>
          <a:ln>
            <a:noFill/>
          </a:ln>
        </p:spPr>
      </p:sp>
      <p:grpSp>
        <p:nvGrpSpPr>
          <p:cNvPr id="122" name="Google Shape;122;p3"/>
          <p:cNvGrpSpPr/>
          <p:nvPr/>
        </p:nvGrpSpPr>
        <p:grpSpPr>
          <a:xfrm>
            <a:off x="2067150" y="941550"/>
            <a:ext cx="4863600" cy="6597600"/>
            <a:chOff x="0" y="0"/>
            <a:chExt cx="6484800" cy="8796800"/>
          </a:xfrm>
        </p:grpSpPr>
        <p:sp>
          <p:nvSpPr>
            <p:cNvPr id="123" name="Google Shape;123;p3"/>
            <p:cNvSpPr/>
            <p:nvPr/>
          </p:nvSpPr>
          <p:spPr>
            <a:xfrm>
              <a:off x="0" y="0"/>
              <a:ext cx="6484747" cy="8796782"/>
            </a:xfrm>
            <a:custGeom>
              <a:rect b="b" l="l" r="r" t="t"/>
              <a:pathLst>
                <a:path extrusionOk="0" h="8796782" w="6484747">
                  <a:moveTo>
                    <a:pt x="0" y="1080770"/>
                  </a:moveTo>
                  <a:cubicBezTo>
                    <a:pt x="0" y="483870"/>
                    <a:pt x="483870" y="0"/>
                    <a:pt x="1080770" y="0"/>
                  </a:cubicBezTo>
                  <a:lnTo>
                    <a:pt x="5403977" y="0"/>
                  </a:lnTo>
                  <a:cubicBezTo>
                    <a:pt x="6000877" y="0"/>
                    <a:pt x="6484747" y="483870"/>
                    <a:pt x="6484747" y="1080770"/>
                  </a:cubicBezTo>
                  <a:lnTo>
                    <a:pt x="6484747" y="7716012"/>
                  </a:lnTo>
                  <a:cubicBezTo>
                    <a:pt x="6484747" y="8312912"/>
                    <a:pt x="6000877" y="8796782"/>
                    <a:pt x="5403977" y="8796782"/>
                  </a:cubicBezTo>
                  <a:lnTo>
                    <a:pt x="1080770" y="8796782"/>
                  </a:lnTo>
                  <a:cubicBezTo>
                    <a:pt x="483870" y="8796782"/>
                    <a:pt x="0" y="8312912"/>
                    <a:pt x="0" y="7716012"/>
                  </a:cubicBezTo>
                  <a:close/>
                </a:path>
              </a:pathLst>
            </a:cu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txBox="1"/>
            <p:nvPr/>
          </p:nvSpPr>
          <p:spPr>
            <a:xfrm>
              <a:off x="0" y="0"/>
              <a:ext cx="6484800" cy="8796800"/>
            </a:xfrm>
            <a:prstGeom prst="rect">
              <a:avLst/>
            </a:prstGeom>
            <a:noFill/>
            <a:ln>
              <a:noFill/>
            </a:ln>
          </p:spPr>
          <p:txBody>
            <a:bodyPr anchorCtr="0" anchor="ctr" bIns="50800" lIns="50800" spcFirstLastPara="1" rIns="50800" wrap="square" tIns="50800">
              <a:noAutofit/>
            </a:bodyPr>
            <a:lstStyle/>
            <a:p>
              <a:pPr indent="0" lvl="0" marL="0" marR="0" rtl="0" algn="ctr">
                <a:lnSpc>
                  <a:spcPct val="120007"/>
                </a:lnSpc>
                <a:spcBef>
                  <a:spcPts val="0"/>
                </a:spcBef>
                <a:spcAft>
                  <a:spcPts val="0"/>
                </a:spcAft>
                <a:buNone/>
              </a:pPr>
              <a:r>
                <a:rPr b="1" i="0" lang="en-US" sz="2799" u="none" cap="none" strike="noStrike">
                  <a:solidFill>
                    <a:srgbClr val="000000"/>
                  </a:solidFill>
                  <a:latin typeface="Rubik Medium"/>
                  <a:ea typeface="Rubik Medium"/>
                  <a:cs typeface="Rubik Medium"/>
                  <a:sym typeface="Rubik Medium"/>
                </a:rPr>
                <a:t>Insert your photo here</a:t>
              </a:r>
              <a:endParaRPr/>
            </a:p>
          </p:txBody>
        </p:sp>
      </p:grpSp>
      <p:sp>
        <p:nvSpPr>
          <p:cNvPr id="125" name="Google Shape;125;p3"/>
          <p:cNvSpPr/>
          <p:nvPr/>
        </p:nvSpPr>
        <p:spPr>
          <a:xfrm>
            <a:off x="1052401" y="9458325"/>
            <a:ext cx="738600" cy="738600"/>
          </a:xfrm>
          <a:custGeom>
            <a:rect b="b" l="l" r="r" t="t"/>
            <a:pathLst>
              <a:path extrusionOk="0" h="738600" w="738600">
                <a:moveTo>
                  <a:pt x="0" y="0"/>
                </a:moveTo>
                <a:lnTo>
                  <a:pt x="738600" y="0"/>
                </a:lnTo>
                <a:lnTo>
                  <a:pt x="738600" y="738600"/>
                </a:lnTo>
                <a:lnTo>
                  <a:pt x="0" y="738600"/>
                </a:lnTo>
                <a:lnTo>
                  <a:pt x="0" y="0"/>
                </a:lnTo>
                <a:close/>
              </a:path>
            </a:pathLst>
          </a:custGeom>
          <a:blipFill rotWithShape="1">
            <a:blip r:embed="rId5">
              <a:alphaModFix/>
            </a:blip>
            <a:stretch>
              <a:fillRect b="0" l="0" r="0" t="0"/>
            </a:stretch>
          </a:blipFill>
          <a:ln>
            <a:noFill/>
          </a:ln>
        </p:spPr>
      </p:sp>
      <p:sp>
        <p:nvSpPr>
          <p:cNvPr id="126" name="Google Shape;126;p3"/>
          <p:cNvSpPr/>
          <p:nvPr/>
        </p:nvSpPr>
        <p:spPr>
          <a:xfrm>
            <a:off x="990599" y="7727896"/>
            <a:ext cx="800402" cy="800402"/>
          </a:xfrm>
          <a:custGeom>
            <a:rect b="b" l="l" r="r" t="t"/>
            <a:pathLst>
              <a:path extrusionOk="0" h="800402" w="800402">
                <a:moveTo>
                  <a:pt x="0" y="0"/>
                </a:moveTo>
                <a:lnTo>
                  <a:pt x="800402" y="0"/>
                </a:lnTo>
                <a:lnTo>
                  <a:pt x="800402" y="800402"/>
                </a:lnTo>
                <a:lnTo>
                  <a:pt x="0" y="800402"/>
                </a:lnTo>
                <a:lnTo>
                  <a:pt x="0" y="0"/>
                </a:lnTo>
                <a:close/>
              </a:path>
            </a:pathLst>
          </a:custGeom>
          <a:blipFill rotWithShape="1">
            <a:blip r:embed="rId6">
              <a:alphaModFix/>
            </a:blip>
            <a:stretch>
              <a:fillRect b="0" l="0" r="0" t="0"/>
            </a:stretch>
          </a:blipFill>
          <a:ln>
            <a:noFill/>
          </a:ln>
        </p:spPr>
      </p:sp>
      <p:sp>
        <p:nvSpPr>
          <p:cNvPr id="127" name="Google Shape;127;p3"/>
          <p:cNvSpPr/>
          <p:nvPr/>
        </p:nvSpPr>
        <p:spPr>
          <a:xfrm>
            <a:off x="1052401" y="8731278"/>
            <a:ext cx="738600" cy="527022"/>
          </a:xfrm>
          <a:custGeom>
            <a:rect b="b" l="l" r="r" t="t"/>
            <a:pathLst>
              <a:path extrusionOk="0" h="527022" w="738600">
                <a:moveTo>
                  <a:pt x="0" y="0"/>
                </a:moveTo>
                <a:lnTo>
                  <a:pt x="738600" y="0"/>
                </a:lnTo>
                <a:lnTo>
                  <a:pt x="738600" y="527022"/>
                </a:lnTo>
                <a:lnTo>
                  <a:pt x="0" y="527022"/>
                </a:lnTo>
                <a:lnTo>
                  <a:pt x="0" y="0"/>
                </a:lnTo>
                <a:close/>
              </a:path>
            </a:pathLst>
          </a:custGeom>
          <a:blipFill rotWithShape="1">
            <a:blip r:embed="rId7">
              <a:alphaModFix/>
            </a:blip>
            <a:stretch>
              <a:fillRect b="0" l="0" r="0" t="0"/>
            </a:stretch>
          </a:blipFill>
          <a:ln>
            <a:noFill/>
          </a:ln>
        </p:spPr>
      </p:sp>
      <p:sp>
        <p:nvSpPr>
          <p:cNvPr id="128" name="Google Shape;128;p3"/>
          <p:cNvSpPr txBox="1"/>
          <p:nvPr/>
        </p:nvSpPr>
        <p:spPr>
          <a:xfrm>
            <a:off x="9679071" y="1741073"/>
            <a:ext cx="4321293" cy="6191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4000" u="none" cap="none" strike="noStrike">
                <a:solidFill>
                  <a:srgbClr val="000000"/>
                </a:solidFill>
                <a:latin typeface="Arimo"/>
                <a:ea typeface="Arimo"/>
                <a:cs typeface="Arimo"/>
                <a:sym typeface="Arimo"/>
              </a:rPr>
              <a:t>Rahmad Hidayad</a:t>
            </a:r>
            <a:endParaRPr/>
          </a:p>
        </p:txBody>
      </p:sp>
      <p:sp>
        <p:nvSpPr>
          <p:cNvPr id="129" name="Google Shape;129;p3"/>
          <p:cNvSpPr txBox="1"/>
          <p:nvPr/>
        </p:nvSpPr>
        <p:spPr>
          <a:xfrm>
            <a:off x="9679071" y="2331623"/>
            <a:ext cx="4809275" cy="5143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3200" u="none" cap="none" strike="noStrike">
                <a:solidFill>
                  <a:srgbClr val="019FAB"/>
                </a:solidFill>
                <a:latin typeface="Arimo"/>
                <a:ea typeface="Arimo"/>
                <a:cs typeface="Arimo"/>
                <a:sym typeface="Arimo"/>
              </a:rPr>
              <a:t>Freelencer &amp; Job Seeker</a:t>
            </a:r>
            <a:endParaRPr/>
          </a:p>
        </p:txBody>
      </p:sp>
      <p:sp>
        <p:nvSpPr>
          <p:cNvPr id="130" name="Google Shape;130;p3"/>
          <p:cNvSpPr txBox="1"/>
          <p:nvPr/>
        </p:nvSpPr>
        <p:spPr>
          <a:xfrm>
            <a:off x="9726768" y="3063780"/>
            <a:ext cx="8135006" cy="5941695"/>
          </a:xfrm>
          <a:prstGeom prst="rect">
            <a:avLst/>
          </a:prstGeom>
          <a:noFill/>
          <a:ln>
            <a:noFill/>
          </a:ln>
        </p:spPr>
        <p:txBody>
          <a:bodyPr anchorCtr="0" anchor="t" bIns="0" lIns="0" spcFirstLastPara="1" rIns="0" wrap="square" tIns="0">
            <a:spAutoFit/>
          </a:bodyPr>
          <a:lstStyle/>
          <a:p>
            <a:pPr indent="0" lvl="0" marL="0" marR="0" rtl="0" algn="just">
              <a:lnSpc>
                <a:spcPct val="180000"/>
              </a:lnSpc>
              <a:spcBef>
                <a:spcPts val="0"/>
              </a:spcBef>
              <a:spcAft>
                <a:spcPts val="0"/>
              </a:spcAft>
              <a:buNone/>
            </a:pPr>
            <a:r>
              <a:rPr b="1" i="0" lang="en-US" sz="2400" u="none" cap="none" strike="noStrike">
                <a:solidFill>
                  <a:srgbClr val="000000"/>
                </a:solidFill>
                <a:latin typeface="Rubik Medium"/>
                <a:ea typeface="Rubik Medium"/>
                <a:cs typeface="Rubik Medium"/>
                <a:sym typeface="Rubik Medium"/>
              </a:rPr>
              <a:t>Saya lulusan Teknik Komputer dari Universitas Telkom dengan kemampuan analisis yang kuat, komunikasi yang efektif, serta kemauan untuk belajar dan beradaptasi cepat di lingkungan kerja. Meskipun saya baru memulai karier profesional, saya memiliki keterampilan organisasi dan manajemen waktu yang baik secara individual maupun dalam tim. Saya sangat antusias untuk memulai perjalanan karier saya di berbagai posisi yang memungkinkan saya untuk terus berkembang dan memberikan kontribusi positif pada perusahaan.</a:t>
            </a:r>
            <a:endParaRPr/>
          </a:p>
        </p:txBody>
      </p:sp>
      <p:sp>
        <p:nvSpPr>
          <p:cNvPr id="131" name="Google Shape;131;p3"/>
          <p:cNvSpPr txBox="1"/>
          <p:nvPr/>
        </p:nvSpPr>
        <p:spPr>
          <a:xfrm>
            <a:off x="2101025" y="7795675"/>
            <a:ext cx="6826350" cy="512445"/>
          </a:xfrm>
          <a:prstGeom prst="rect">
            <a:avLst/>
          </a:prstGeom>
          <a:noFill/>
          <a:ln>
            <a:noFill/>
          </a:ln>
        </p:spPr>
        <p:txBody>
          <a:bodyPr anchorCtr="0" anchor="t" bIns="0" lIns="0" spcFirstLastPara="1" rIns="0" wrap="square" tIns="0">
            <a:spAutoFit/>
          </a:bodyPr>
          <a:lstStyle/>
          <a:p>
            <a:pPr indent="0" lvl="0" marL="0" marR="0" rtl="0" algn="l">
              <a:lnSpc>
                <a:spcPct val="180000"/>
              </a:lnSpc>
              <a:spcBef>
                <a:spcPts val="0"/>
              </a:spcBef>
              <a:spcAft>
                <a:spcPts val="0"/>
              </a:spcAft>
              <a:buNone/>
            </a:pPr>
            <a:r>
              <a:rPr b="1" i="0" lang="en-US" sz="2400" u="none" cap="none" strike="noStrike">
                <a:solidFill>
                  <a:srgbClr val="000000"/>
                </a:solidFill>
                <a:latin typeface="Rubik Medium"/>
                <a:ea typeface="Rubik Medium"/>
                <a:cs typeface="Rubik Medium"/>
                <a:sym typeface="Rubik Medium"/>
              </a:rPr>
              <a:t>Kota Bengkulu, Bengkulu</a:t>
            </a:r>
            <a:endParaRPr/>
          </a:p>
        </p:txBody>
      </p:sp>
      <p:sp>
        <p:nvSpPr>
          <p:cNvPr id="132" name="Google Shape;132;p3"/>
          <p:cNvSpPr txBox="1"/>
          <p:nvPr/>
        </p:nvSpPr>
        <p:spPr>
          <a:xfrm>
            <a:off x="2067150" y="9521871"/>
            <a:ext cx="6826350" cy="512445"/>
          </a:xfrm>
          <a:prstGeom prst="rect">
            <a:avLst/>
          </a:prstGeom>
          <a:noFill/>
          <a:ln>
            <a:noFill/>
          </a:ln>
        </p:spPr>
        <p:txBody>
          <a:bodyPr anchorCtr="0" anchor="t" bIns="0" lIns="0" spcFirstLastPara="1" rIns="0" wrap="square" tIns="0">
            <a:spAutoFit/>
          </a:bodyPr>
          <a:lstStyle/>
          <a:p>
            <a:pPr indent="0" lvl="0" marL="0" marR="0" rtl="0" algn="l">
              <a:lnSpc>
                <a:spcPct val="180000"/>
              </a:lnSpc>
              <a:spcBef>
                <a:spcPts val="0"/>
              </a:spcBef>
              <a:spcAft>
                <a:spcPts val="0"/>
              </a:spcAft>
              <a:buNone/>
            </a:pPr>
            <a:r>
              <a:rPr b="1" i="0" lang="en-US" sz="2400" u="none" cap="none" strike="noStrike">
                <a:solidFill>
                  <a:srgbClr val="000000"/>
                </a:solidFill>
                <a:latin typeface="Rubik Medium"/>
                <a:ea typeface="Rubik Medium"/>
                <a:cs typeface="Rubik Medium"/>
                <a:sym typeface="Rubik Medium"/>
              </a:rPr>
              <a:t>https://www.linkedin.com/in/rahmadyd/</a:t>
            </a:r>
            <a:endParaRPr/>
          </a:p>
        </p:txBody>
      </p:sp>
      <p:sp>
        <p:nvSpPr>
          <p:cNvPr id="133" name="Google Shape;133;p3"/>
          <p:cNvSpPr txBox="1"/>
          <p:nvPr/>
        </p:nvSpPr>
        <p:spPr>
          <a:xfrm>
            <a:off x="2101025" y="8657001"/>
            <a:ext cx="6826350" cy="512445"/>
          </a:xfrm>
          <a:prstGeom prst="rect">
            <a:avLst/>
          </a:prstGeom>
          <a:noFill/>
          <a:ln>
            <a:noFill/>
          </a:ln>
        </p:spPr>
        <p:txBody>
          <a:bodyPr anchorCtr="0" anchor="t" bIns="0" lIns="0" spcFirstLastPara="1" rIns="0" wrap="square" tIns="0">
            <a:spAutoFit/>
          </a:bodyPr>
          <a:lstStyle/>
          <a:p>
            <a:pPr indent="0" lvl="0" marL="0" marR="0" rtl="0" algn="l">
              <a:lnSpc>
                <a:spcPct val="180000"/>
              </a:lnSpc>
              <a:spcBef>
                <a:spcPts val="0"/>
              </a:spcBef>
              <a:spcAft>
                <a:spcPts val="0"/>
              </a:spcAft>
              <a:buNone/>
            </a:pPr>
            <a:r>
              <a:rPr b="1" i="0" lang="en-US" sz="2400" u="none" cap="none" strike="noStrike">
                <a:solidFill>
                  <a:srgbClr val="000000"/>
                </a:solidFill>
                <a:latin typeface="Rubik Medium"/>
                <a:ea typeface="Rubik Medium"/>
                <a:cs typeface="Rubik Medium"/>
                <a:sym typeface="Rubik Medium"/>
              </a:rPr>
              <a:t>rhmad.yaya102@gmail.com</a:t>
            </a:r>
            <a:endParaRPr/>
          </a:p>
        </p:txBody>
      </p:sp>
      <p:pic>
        <p:nvPicPr>
          <p:cNvPr id="134" name="Google Shape;134;p3"/>
          <p:cNvPicPr preferRelativeResize="0"/>
          <p:nvPr/>
        </p:nvPicPr>
        <p:blipFill>
          <a:blip r:embed="rId8">
            <a:alphaModFix/>
          </a:blip>
          <a:stretch>
            <a:fillRect/>
          </a:stretch>
        </p:blipFill>
        <p:spPr>
          <a:xfrm>
            <a:off x="2211100" y="1095538"/>
            <a:ext cx="4575699" cy="62896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4"/>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144" name="Google Shape;144;p4"/>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145" name="Google Shape;145;p4"/>
          <p:cNvSpPr txBox="1"/>
          <p:nvPr/>
        </p:nvSpPr>
        <p:spPr>
          <a:xfrm>
            <a:off x="772425" y="2580275"/>
            <a:ext cx="17123550" cy="2440305"/>
          </a:xfrm>
          <a:prstGeom prst="rect">
            <a:avLst/>
          </a:prstGeom>
          <a:noFill/>
          <a:ln>
            <a:noFill/>
          </a:ln>
        </p:spPr>
        <p:txBody>
          <a:bodyPr anchorCtr="0" anchor="t" bIns="0" lIns="0" spcFirstLastPara="1" rIns="0" wrap="square" tIns="0">
            <a:spAutoFit/>
          </a:bodyPr>
          <a:lstStyle/>
          <a:p>
            <a:pPr indent="0" lvl="0" marL="0" marR="0" rtl="0" algn="just">
              <a:lnSpc>
                <a:spcPct val="240050"/>
              </a:lnSpc>
              <a:spcBef>
                <a:spcPts val="0"/>
              </a:spcBef>
              <a:spcAft>
                <a:spcPts val="0"/>
              </a:spcAft>
              <a:buNone/>
            </a:pPr>
            <a:r>
              <a:rPr b="1" i="0" lang="en-US" sz="2799" u="none" cap="none" strike="noStrike">
                <a:solidFill>
                  <a:srgbClr val="000000"/>
                </a:solidFill>
                <a:latin typeface="Rubik"/>
                <a:ea typeface="Rubik"/>
                <a:cs typeface="Rubik"/>
                <a:sym typeface="Rubik"/>
              </a:rPr>
              <a:t>Data Analyst  |</a:t>
            </a:r>
            <a:r>
              <a:rPr b="1" i="0" lang="en-US" sz="2799" u="sng" cap="none" strike="noStrike">
                <a:solidFill>
                  <a:srgbClr val="000000"/>
                </a:solidFill>
                <a:latin typeface="Rubik"/>
                <a:ea typeface="Rubik"/>
                <a:cs typeface="Rubik"/>
                <a:sym typeface="Rubik"/>
                <a:hlinkClick r:id="rId5">
                  <a:extLst>
                    <a:ext uri="{A12FA001-AC4F-418D-AE19-62706E023703}">
                      <ahyp:hlinkClr val="tx"/>
                    </a:ext>
                  </a:extLst>
                </a:hlinkClick>
              </a:rPr>
              <a:t> </a:t>
            </a:r>
            <a:r>
              <a:rPr b="1" i="0" lang="en-US" sz="2799" u="sng" cap="none" strike="noStrike">
                <a:solidFill>
                  <a:srgbClr val="0097A7"/>
                </a:solidFill>
                <a:latin typeface="Rubik"/>
                <a:ea typeface="Rubik"/>
                <a:cs typeface="Rubik"/>
                <a:sym typeface="Rubik"/>
                <a:hlinkClick r:id="rId6">
                  <a:extLst>
                    <a:ext uri="{A12FA001-AC4F-418D-AE19-62706E023703}">
                      <ahyp:hlinkClr val="tx"/>
                    </a:ext>
                  </a:extLst>
                </a:hlinkClick>
              </a:rPr>
              <a:t>&lt;link certificate&gt; </a:t>
            </a:r>
            <a:r>
              <a:rPr b="1" i="0" lang="en-US" sz="2799" u="none" cap="none" strike="noStrike">
                <a:solidFill>
                  <a:srgbClr val="0097A7"/>
                </a:solidFill>
                <a:latin typeface="Rubik"/>
                <a:ea typeface="Rubik"/>
                <a:cs typeface="Rubik"/>
                <a:sym typeface="Rubik"/>
              </a:rPr>
              <a:t>						Agustus, 2024</a:t>
            </a:r>
            <a:endParaRPr/>
          </a:p>
          <a:p>
            <a:pPr indent="0" lvl="0" marL="0" marR="0" rtl="0" algn="just">
              <a:lnSpc>
                <a:spcPct val="240050"/>
              </a:lnSpc>
              <a:spcBef>
                <a:spcPts val="0"/>
              </a:spcBef>
              <a:spcAft>
                <a:spcPts val="0"/>
              </a:spcAft>
              <a:buNone/>
            </a:pPr>
            <a:r>
              <a:rPr b="1" i="0" lang="en-US" sz="2799" u="none" cap="none" strike="noStrike">
                <a:solidFill>
                  <a:srgbClr val="000000"/>
                </a:solidFill>
                <a:latin typeface="Rubik"/>
                <a:ea typeface="Rubik"/>
                <a:cs typeface="Rubik"/>
                <a:sym typeface="Rubik"/>
              </a:rPr>
              <a:t>IT Support       | </a:t>
            </a:r>
            <a:r>
              <a:rPr b="1" i="0" lang="en-US" sz="2799" u="sng" cap="none" strike="noStrike">
                <a:solidFill>
                  <a:srgbClr val="0097A7"/>
                </a:solidFill>
                <a:latin typeface="Rubik"/>
                <a:ea typeface="Rubik"/>
                <a:cs typeface="Rubik"/>
                <a:sym typeface="Rubik"/>
                <a:hlinkClick r:id="rId7">
                  <a:extLst>
                    <a:ext uri="{A12FA001-AC4F-418D-AE19-62706E023703}">
                      <ahyp:hlinkClr val="tx"/>
                    </a:ext>
                  </a:extLst>
                </a:hlinkClick>
              </a:rPr>
              <a:t>&lt;link certificate&gt;</a:t>
            </a:r>
            <a:r>
              <a:rPr b="1" i="0" lang="en-US" sz="2799" u="none" cap="none" strike="noStrike">
                <a:solidFill>
                  <a:srgbClr val="0097A7"/>
                </a:solidFill>
                <a:latin typeface="Rubik"/>
                <a:ea typeface="Rubik"/>
                <a:cs typeface="Rubik"/>
                <a:sym typeface="Rubik"/>
              </a:rPr>
              <a:t>							Juli, 2024</a:t>
            </a:r>
            <a:endParaRPr/>
          </a:p>
          <a:p>
            <a:pPr indent="0" lvl="0" marL="0" marR="0" rtl="0" algn="just">
              <a:lnSpc>
                <a:spcPct val="240050"/>
              </a:lnSpc>
              <a:spcBef>
                <a:spcPts val="0"/>
              </a:spcBef>
              <a:spcAft>
                <a:spcPts val="0"/>
              </a:spcAft>
              <a:buNone/>
            </a:pPr>
            <a:r>
              <a:rPr b="1" i="0" lang="en-US" sz="2799" u="none" cap="none" strike="noStrike">
                <a:solidFill>
                  <a:srgbClr val="000000"/>
                </a:solidFill>
                <a:latin typeface="Rubik"/>
                <a:ea typeface="Rubik"/>
                <a:cs typeface="Rubik"/>
                <a:sym typeface="Rubik"/>
              </a:rPr>
              <a:t>Data Science | </a:t>
            </a:r>
            <a:r>
              <a:rPr b="1" i="0" lang="en-US" sz="2799" u="sng" cap="none" strike="noStrike">
                <a:solidFill>
                  <a:srgbClr val="0097A7"/>
                </a:solidFill>
                <a:latin typeface="Rubik"/>
                <a:ea typeface="Rubik"/>
                <a:cs typeface="Rubik"/>
                <a:sym typeface="Rubik"/>
                <a:hlinkClick r:id="rId8">
                  <a:extLst>
                    <a:ext uri="{A12FA001-AC4F-418D-AE19-62706E023703}">
                      <ahyp:hlinkClr val="tx"/>
                    </a:ext>
                  </a:extLst>
                </a:hlinkClick>
              </a:rPr>
              <a:t>&lt;link certificate&gt; </a:t>
            </a:r>
            <a:r>
              <a:rPr b="1" i="0" lang="en-US" sz="2799" u="none" cap="none" strike="noStrike">
                <a:solidFill>
                  <a:srgbClr val="0097A7"/>
                </a:solidFill>
                <a:latin typeface="Rubik"/>
                <a:ea typeface="Rubik"/>
                <a:cs typeface="Rubik"/>
                <a:sym typeface="Rubik"/>
              </a:rPr>
              <a:t>						Agustus, 2024</a:t>
            </a:r>
            <a:endParaRPr/>
          </a:p>
        </p:txBody>
      </p:sp>
      <p:sp>
        <p:nvSpPr>
          <p:cNvPr id="146" name="Google Shape;146;p4"/>
          <p:cNvSpPr txBox="1"/>
          <p:nvPr/>
        </p:nvSpPr>
        <p:spPr>
          <a:xfrm>
            <a:off x="772425" y="976451"/>
            <a:ext cx="16743150" cy="1129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i="0" lang="en-US" sz="6000" u="none" cap="none" strike="noStrike">
                <a:solidFill>
                  <a:srgbClr val="000000"/>
                </a:solidFill>
                <a:latin typeface="Rubik"/>
                <a:ea typeface="Rubik"/>
                <a:cs typeface="Rubik"/>
                <a:sym typeface="Rubik"/>
              </a:rPr>
              <a:t>Courses and </a:t>
            </a:r>
            <a:r>
              <a:rPr b="1" i="0" lang="en-US" sz="6000" u="none" cap="none" strike="noStrike">
                <a:solidFill>
                  <a:srgbClr val="0097A7"/>
                </a:solidFill>
                <a:latin typeface="Rubik"/>
                <a:ea typeface="Rubik"/>
                <a:cs typeface="Rubik"/>
                <a:sym typeface="Rubik"/>
              </a:rPr>
              <a:t>Certification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5"/>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156" name="Google Shape;156;p5"/>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157" name="Google Shape;157;p5"/>
          <p:cNvSpPr txBox="1"/>
          <p:nvPr/>
        </p:nvSpPr>
        <p:spPr>
          <a:xfrm>
            <a:off x="772425" y="2792711"/>
            <a:ext cx="16662579" cy="2562225"/>
          </a:xfrm>
          <a:prstGeom prst="rect">
            <a:avLst/>
          </a:prstGeom>
          <a:noFill/>
          <a:ln>
            <a:noFill/>
          </a:ln>
        </p:spPr>
        <p:txBody>
          <a:bodyPr anchorCtr="0" anchor="t" bIns="0" lIns="0" spcFirstLastPara="1" rIns="0" wrap="square" tIns="0">
            <a:spAutoFit/>
          </a:bodyPr>
          <a:lstStyle/>
          <a:p>
            <a:pPr indent="0" lvl="0" marL="0" marR="0" rtl="0" algn="just">
              <a:lnSpc>
                <a:spcPct val="138015"/>
              </a:lnSpc>
              <a:spcBef>
                <a:spcPts val="0"/>
              </a:spcBef>
              <a:spcAft>
                <a:spcPts val="0"/>
              </a:spcAft>
              <a:buNone/>
            </a:pPr>
            <a:r>
              <a:rPr b="0" i="0" lang="en-US" sz="2499" u="none" cap="none" strike="noStrike">
                <a:solidFill>
                  <a:srgbClr val="000000"/>
                </a:solidFill>
                <a:latin typeface="Rubik"/>
                <a:ea typeface="Rubik"/>
                <a:cs typeface="Rubik"/>
                <a:sym typeface="Rubik"/>
              </a:rPr>
              <a:t>Kimia Farma adalah perusahaan farmasi tertua di Indonesia yang didirikan pada tahun 1817. Awalnya perusahaan ini dimiliki oleh Belanda, namun setelah kemerdekaan Indonesia, perusahaan ini dinasionalisasi dan menjadi milik negara. Seiring berjalannya waktu, Kimia Farma mengalami beberapa perubahan bentuk dan status kepemilikan. Pada tahun 2020, pemerintah Indonesia memutuskan untuk mengalihkan sebagian besar saham Kimia Farma kepada PT Bio Farma (Persero), sehingga menjadikan Kimia Farma sebagai anak perusahaan dari Bio Farma. Dengan demikian, Kimia Farma menjadi bagian dari Holding Farmasi.</a:t>
            </a:r>
            <a:endParaRPr/>
          </a:p>
        </p:txBody>
      </p:sp>
      <p:sp>
        <p:nvSpPr>
          <p:cNvPr id="158" name="Google Shape;158;p5"/>
          <p:cNvSpPr txBox="1"/>
          <p:nvPr/>
        </p:nvSpPr>
        <p:spPr>
          <a:xfrm>
            <a:off x="772425" y="976451"/>
            <a:ext cx="7912831" cy="93345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6000" u="none" cap="none" strike="noStrike">
                <a:solidFill>
                  <a:srgbClr val="000000"/>
                </a:solidFill>
                <a:latin typeface="Rubik"/>
                <a:ea typeface="Rubik"/>
                <a:cs typeface="Rubik"/>
                <a:sym typeface="Rubik"/>
              </a:rPr>
              <a:t>About </a:t>
            </a:r>
            <a:r>
              <a:rPr b="1" i="0" lang="en-US" sz="6000" u="none" cap="none" strike="noStrike">
                <a:solidFill>
                  <a:srgbClr val="0097A7"/>
                </a:solidFill>
                <a:latin typeface="Rubik"/>
                <a:ea typeface="Rubik"/>
                <a:cs typeface="Rubik"/>
                <a:sym typeface="Rubik"/>
              </a:rPr>
              <a:t>Company</a:t>
            </a:r>
            <a:endParaRPr/>
          </a:p>
        </p:txBody>
      </p:sp>
      <p:sp>
        <p:nvSpPr>
          <p:cNvPr id="159" name="Google Shape;159;p5"/>
          <p:cNvSpPr/>
          <p:nvPr/>
        </p:nvSpPr>
        <p:spPr>
          <a:xfrm>
            <a:off x="8612281" y="446746"/>
            <a:ext cx="3616755" cy="1299005"/>
          </a:xfrm>
          <a:custGeom>
            <a:rect b="b" l="l" r="r" t="t"/>
            <a:pathLst>
              <a:path extrusionOk="0" h="1299005" w="3616755">
                <a:moveTo>
                  <a:pt x="0" y="0"/>
                </a:moveTo>
                <a:lnTo>
                  <a:pt x="3616754" y="0"/>
                </a:lnTo>
                <a:lnTo>
                  <a:pt x="3616754" y="1299005"/>
                </a:lnTo>
                <a:lnTo>
                  <a:pt x="0" y="1299005"/>
                </a:lnTo>
                <a:lnTo>
                  <a:pt x="0" y="0"/>
                </a:lnTo>
                <a:close/>
              </a:path>
            </a:pathLst>
          </a:custGeom>
          <a:blipFill rotWithShape="1">
            <a:blip r:embed="rId5">
              <a:alphaModFix/>
            </a:blip>
            <a:stretch>
              <a:fillRect b="0" l="0" r="0" t="0"/>
            </a:stretch>
          </a:blipFill>
          <a:ln>
            <a:noFill/>
          </a:ln>
        </p:spPr>
      </p:sp>
      <p:sp>
        <p:nvSpPr>
          <p:cNvPr id="160" name="Google Shape;160;p5"/>
          <p:cNvSpPr txBox="1"/>
          <p:nvPr/>
        </p:nvSpPr>
        <p:spPr>
          <a:xfrm>
            <a:off x="812713" y="6143758"/>
            <a:ext cx="16662600" cy="3570000"/>
          </a:xfrm>
          <a:prstGeom prst="rect">
            <a:avLst/>
          </a:prstGeom>
          <a:noFill/>
          <a:ln>
            <a:noFill/>
          </a:ln>
        </p:spPr>
        <p:txBody>
          <a:bodyPr anchorCtr="0" anchor="t" bIns="0" lIns="0" spcFirstLastPara="1" rIns="0" wrap="square" tIns="0">
            <a:spAutoFit/>
          </a:bodyPr>
          <a:lstStyle/>
          <a:p>
            <a:pPr indent="0" lvl="0" marL="0" marR="0" rtl="0" algn="just">
              <a:lnSpc>
                <a:spcPct val="138015"/>
              </a:lnSpc>
              <a:spcBef>
                <a:spcPts val="0"/>
              </a:spcBef>
              <a:spcAft>
                <a:spcPts val="0"/>
              </a:spcAft>
              <a:buNone/>
            </a:pPr>
            <a:r>
              <a:rPr b="0" i="0" lang="en-US" sz="2499" u="none" cap="none" strike="noStrike">
                <a:solidFill>
                  <a:srgbClr val="000000"/>
                </a:solidFill>
                <a:latin typeface="Rubik"/>
                <a:ea typeface="Rubik"/>
                <a:cs typeface="Rubik"/>
                <a:sym typeface="Rubik"/>
              </a:rPr>
              <a:t>Kimia Farma adalah perusahaan farmasi tertua dan terbesar di Indonesia yang telah berkontribusi signifikan dalam sektor kesehatan nasional. Dengan visi menjadi perusahaan healthcare pilihan utama yang terintegrasi dan menghasilkan nilai berkelanjutan, Kimia Farma berkomitmen untuk menyediakan solusi kesehatan yang komprehensif. Misi perusahaan mencakup menjalankan beragam bisnis di bidang farmasi, distribusi, ritel, dan layanan kesehatan lainnya, mengelola perusahaan secara baik, serta memberikan nilai tambah bagi seluruh pemangku kepentingan. Melalui inovasi dan kolaborasi, Kimia Farma terus berupaya untuk meningkatkan kualitas hidup masyarakat Indonesia dan memperkuat posisi sebagai pemimpin industri farmasi di tanah air.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6"/>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170" name="Google Shape;170;p6"/>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171" name="Google Shape;171;p6"/>
          <p:cNvSpPr txBox="1"/>
          <p:nvPr/>
        </p:nvSpPr>
        <p:spPr>
          <a:xfrm>
            <a:off x="459434" y="1953251"/>
            <a:ext cx="16975570" cy="1598295"/>
          </a:xfrm>
          <a:prstGeom prst="rect">
            <a:avLst/>
          </a:prstGeom>
          <a:noFill/>
          <a:ln>
            <a:noFill/>
          </a:ln>
        </p:spPr>
        <p:txBody>
          <a:bodyPr anchorCtr="0" anchor="t" bIns="0" lIns="0" spcFirstLastPara="1" rIns="0" wrap="square" tIns="0">
            <a:spAutoFit/>
          </a:bodyPr>
          <a:lstStyle/>
          <a:p>
            <a:pPr indent="0" lvl="0" marL="0" marR="0" rtl="0" algn="just">
              <a:lnSpc>
                <a:spcPct val="180000"/>
              </a:lnSpc>
              <a:spcBef>
                <a:spcPts val="0"/>
              </a:spcBef>
              <a:spcAft>
                <a:spcPts val="0"/>
              </a:spcAft>
              <a:buNone/>
            </a:pPr>
            <a:r>
              <a:rPr b="0" i="0" lang="en-US" sz="2400" u="none" cap="none" strike="noStrike">
                <a:solidFill>
                  <a:srgbClr val="000000"/>
                </a:solidFill>
                <a:latin typeface="Rubik"/>
                <a:ea typeface="Rubik"/>
                <a:cs typeface="Rubik"/>
                <a:sym typeface="Rubik"/>
              </a:rPr>
              <a:t>Sebagai seorang Big Data Analytics Intern di Kimia Farma, tugas Anda akan mencakup serangkaian tantangan yang memerlukan pemahaman mendalam tentang data dan kemampuan analisis. Salah satu proyek utama Anda adalah mengevaluasi kinerja bisnis Kimia Farma dari tahun 2020 hingga 2023. Berikut ini adalah task yang harus anda lakukan:</a:t>
            </a:r>
            <a:endParaRPr/>
          </a:p>
        </p:txBody>
      </p:sp>
      <p:sp>
        <p:nvSpPr>
          <p:cNvPr id="172" name="Google Shape;172;p6"/>
          <p:cNvSpPr txBox="1"/>
          <p:nvPr/>
        </p:nvSpPr>
        <p:spPr>
          <a:xfrm>
            <a:off x="772425" y="976451"/>
            <a:ext cx="16743150" cy="1129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6000" u="none" cap="none" strike="noStrike">
                <a:solidFill>
                  <a:srgbClr val="000000"/>
                </a:solidFill>
                <a:latin typeface="Rubik"/>
                <a:ea typeface="Rubik"/>
                <a:cs typeface="Rubik"/>
                <a:sym typeface="Rubik"/>
              </a:rPr>
              <a:t>Project </a:t>
            </a:r>
            <a:r>
              <a:rPr b="1" i="0" lang="en-US" sz="6000" u="none" cap="none" strike="noStrike">
                <a:solidFill>
                  <a:srgbClr val="0097A7"/>
                </a:solidFill>
                <a:latin typeface="Rubik"/>
                <a:ea typeface="Rubik"/>
                <a:cs typeface="Rubik"/>
                <a:sym typeface="Rubik"/>
              </a:rPr>
              <a:t>Portfolio</a:t>
            </a:r>
            <a:endParaRPr/>
          </a:p>
        </p:txBody>
      </p:sp>
      <p:sp>
        <p:nvSpPr>
          <p:cNvPr id="173" name="Google Shape;173;p6"/>
          <p:cNvSpPr txBox="1"/>
          <p:nvPr/>
        </p:nvSpPr>
        <p:spPr>
          <a:xfrm>
            <a:off x="772425" y="3770102"/>
            <a:ext cx="16743150" cy="5442586"/>
          </a:xfrm>
          <a:prstGeom prst="rect">
            <a:avLst/>
          </a:prstGeom>
          <a:noFill/>
          <a:ln>
            <a:noFill/>
          </a:ln>
        </p:spPr>
        <p:txBody>
          <a:bodyPr anchorCtr="0" anchor="t" bIns="0" lIns="0" spcFirstLastPara="1" rIns="0" wrap="square" tIns="0">
            <a:spAutoFit/>
          </a:bodyPr>
          <a:lstStyle/>
          <a:p>
            <a:pPr indent="0" lvl="0" marL="0" marR="0" rtl="0" algn="just">
              <a:lnSpc>
                <a:spcPct val="180029"/>
              </a:lnSpc>
              <a:spcBef>
                <a:spcPts val="0"/>
              </a:spcBef>
              <a:spcAft>
                <a:spcPts val="0"/>
              </a:spcAft>
              <a:buNone/>
            </a:pPr>
            <a:r>
              <a:rPr b="1" i="0" lang="en-US" sz="2699" u="none" cap="none" strike="noStrike">
                <a:solidFill>
                  <a:srgbClr val="000000"/>
                </a:solidFill>
                <a:latin typeface="Rubik"/>
                <a:ea typeface="Rubik"/>
                <a:cs typeface="Rubik"/>
                <a:sym typeface="Rubik"/>
              </a:rPr>
              <a:t>➢ Importing Dataset to BigQuery</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Pada proyek ini anda ditugaskan untuk mengimpor dataset</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yang telah disediakan:</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kf_final_transaction.csv (link),</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kf_inventory.csv (link),</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kf_kantor_cabang.csv (link),</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kf_product.csv (link).</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Anda harus mengimport keempat dataset tersebut untuk menjadi tabel pada BigQuery, nama tabelnya merupakan nama dari dataset, namun tanpa ".csv"</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7"/>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183" name="Google Shape;183;p7"/>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184" name="Google Shape;184;p7"/>
          <p:cNvSpPr txBox="1"/>
          <p:nvPr/>
        </p:nvSpPr>
        <p:spPr>
          <a:xfrm>
            <a:off x="772425" y="976451"/>
            <a:ext cx="16743150" cy="1129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6000" u="none" cap="none" strike="noStrike">
                <a:solidFill>
                  <a:srgbClr val="000000"/>
                </a:solidFill>
                <a:latin typeface="Rubik"/>
                <a:ea typeface="Rubik"/>
                <a:cs typeface="Rubik"/>
                <a:sym typeface="Rubik"/>
              </a:rPr>
              <a:t>Project </a:t>
            </a:r>
            <a:r>
              <a:rPr b="1" i="0" lang="en-US" sz="6000" u="none" cap="none" strike="noStrike">
                <a:solidFill>
                  <a:srgbClr val="0097A7"/>
                </a:solidFill>
                <a:latin typeface="Rubik"/>
                <a:ea typeface="Rubik"/>
                <a:cs typeface="Rubik"/>
                <a:sym typeface="Rubik"/>
              </a:rPr>
              <a:t>Portfolio</a:t>
            </a:r>
            <a:endParaRPr/>
          </a:p>
        </p:txBody>
      </p:sp>
      <p:sp>
        <p:nvSpPr>
          <p:cNvPr id="185" name="Google Shape;185;p7"/>
          <p:cNvSpPr txBox="1"/>
          <p:nvPr/>
        </p:nvSpPr>
        <p:spPr>
          <a:xfrm>
            <a:off x="772426" y="2115617"/>
            <a:ext cx="16743150" cy="6661786"/>
          </a:xfrm>
          <a:prstGeom prst="rect">
            <a:avLst/>
          </a:prstGeom>
          <a:noFill/>
          <a:ln>
            <a:noFill/>
          </a:ln>
        </p:spPr>
        <p:txBody>
          <a:bodyPr anchorCtr="0" anchor="t" bIns="0" lIns="0" spcFirstLastPara="1" rIns="0" wrap="square" tIns="0">
            <a:spAutoFit/>
          </a:bodyPr>
          <a:lstStyle/>
          <a:p>
            <a:pPr indent="0" lvl="0" marL="0" marR="0" rtl="0" algn="just">
              <a:lnSpc>
                <a:spcPct val="180029"/>
              </a:lnSpc>
              <a:spcBef>
                <a:spcPts val="0"/>
              </a:spcBef>
              <a:spcAft>
                <a:spcPts val="0"/>
              </a:spcAft>
              <a:buNone/>
            </a:pPr>
            <a:r>
              <a:rPr b="1" i="0" lang="en-US" sz="2699" u="none" cap="none" strike="noStrike">
                <a:solidFill>
                  <a:srgbClr val="000000"/>
                </a:solidFill>
                <a:latin typeface="Rubik"/>
                <a:ea typeface="Rubik"/>
                <a:cs typeface="Rubik"/>
                <a:sym typeface="Rubik"/>
              </a:rPr>
              <a:t>➢ Buat tabel analisa</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Pada proyek ini, anda juga diminta untuk membuat tabel analisa berdasarkan hasil aggregasi dari ke-empat tabel yang sudah diimport sebelumnya. Berikut ini adalah kolom-kolom yang mandatory pada tabel tersebut:</a:t>
            </a:r>
            <a:endParaRPr/>
          </a:p>
          <a:p>
            <a:pPr indent="0" lvl="0" marL="0" marR="0" rtl="0" algn="just">
              <a:lnSpc>
                <a:spcPct val="180029"/>
              </a:lnSpc>
              <a:spcBef>
                <a:spcPts val="0"/>
              </a:spcBef>
              <a:spcAft>
                <a:spcPts val="0"/>
              </a:spcAft>
              <a:buNone/>
            </a:pPr>
            <a:r>
              <a:t/>
            </a:r>
            <a:endParaRPr b="0" i="0" sz="2699" u="none" cap="none" strike="noStrike">
              <a:solidFill>
                <a:srgbClr val="000000"/>
              </a:solidFill>
              <a:latin typeface="Rubik"/>
              <a:ea typeface="Rubik"/>
              <a:cs typeface="Rubik"/>
              <a:sym typeface="Rubik"/>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transaction_id : kode id transaksi,</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date : tanggal transaksi dilakukan,</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branch_id : kode id cabang Kimia Farma,</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branch_name : nama cabang Kimia Farma,</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kota : kota cabang Kimia Farma,</a:t>
            </a:r>
            <a:endParaRPr/>
          </a:p>
          <a:p>
            <a:pPr indent="0" lvl="0" marL="0" marR="0" rtl="0" algn="just">
              <a:lnSpc>
                <a:spcPct val="180029"/>
              </a:lnSpc>
              <a:spcBef>
                <a:spcPts val="0"/>
              </a:spcBef>
              <a:spcAft>
                <a:spcPts val="0"/>
              </a:spcAft>
              <a:buNone/>
            </a:pPr>
            <a:r>
              <a:rPr b="0" i="0" lang="en-US" sz="2699" u="none" cap="none" strike="noStrike">
                <a:solidFill>
                  <a:srgbClr val="000000"/>
                </a:solidFill>
                <a:latin typeface="Rubik"/>
                <a:ea typeface="Rubik"/>
                <a:cs typeface="Rubik"/>
                <a:sym typeface="Rubik"/>
              </a:rPr>
              <a:t>● provinsi : provinsi cabang Kimia Farma,</a:t>
            </a:r>
            <a:endParaRPr/>
          </a:p>
        </p:txBody>
      </p:sp>
      <p:sp>
        <p:nvSpPr>
          <p:cNvPr id="186" name="Google Shape;186;p7"/>
          <p:cNvSpPr txBox="1"/>
          <p:nvPr/>
        </p:nvSpPr>
        <p:spPr>
          <a:xfrm>
            <a:off x="8310908" y="5282043"/>
            <a:ext cx="9534607" cy="3976257"/>
          </a:xfrm>
          <a:prstGeom prst="rect">
            <a:avLst/>
          </a:prstGeom>
          <a:noFill/>
          <a:ln>
            <a:noFill/>
          </a:ln>
        </p:spPr>
        <p:txBody>
          <a:bodyPr anchorCtr="0" anchor="t" bIns="0" lIns="0" spcFirstLastPara="1" rIns="0" wrap="square" tIns="0">
            <a:spAutoFit/>
          </a:bodyPr>
          <a:lstStyle/>
          <a:p>
            <a:pPr indent="0" lvl="0" marL="0" marR="0" rtl="0" algn="just">
              <a:lnSpc>
                <a:spcPct val="180045"/>
              </a:lnSpc>
              <a:spcBef>
                <a:spcPts val="0"/>
              </a:spcBef>
              <a:spcAft>
                <a:spcPts val="0"/>
              </a:spcAft>
              <a:buNone/>
            </a:pPr>
            <a:r>
              <a:rPr b="0" i="0" lang="en-US" sz="2200" u="none" cap="none" strike="noStrike">
                <a:solidFill>
                  <a:srgbClr val="000000"/>
                </a:solidFill>
                <a:latin typeface="Rubik"/>
                <a:ea typeface="Rubik"/>
                <a:cs typeface="Rubik"/>
                <a:sym typeface="Rubik"/>
              </a:rPr>
              <a:t>● rating_cabang : penilaian konsumen terhadap cabang Kimia Farma</a:t>
            </a:r>
            <a:endParaRPr/>
          </a:p>
          <a:p>
            <a:pPr indent="0" lvl="0" marL="0" marR="0" rtl="0" algn="just">
              <a:lnSpc>
                <a:spcPct val="180045"/>
              </a:lnSpc>
              <a:spcBef>
                <a:spcPts val="0"/>
              </a:spcBef>
              <a:spcAft>
                <a:spcPts val="0"/>
              </a:spcAft>
              <a:buNone/>
            </a:pPr>
            <a:r>
              <a:rPr b="0" i="0" lang="en-US" sz="2200" u="none" cap="none" strike="noStrike">
                <a:solidFill>
                  <a:srgbClr val="000000"/>
                </a:solidFill>
                <a:latin typeface="Rubik"/>
                <a:ea typeface="Rubik"/>
                <a:cs typeface="Rubik"/>
                <a:sym typeface="Rubik"/>
              </a:rPr>
              <a:t>● customer_name : Nama customer yang melakukan transaksi,</a:t>
            </a:r>
            <a:endParaRPr/>
          </a:p>
          <a:p>
            <a:pPr indent="0" lvl="0" marL="0" marR="0" rtl="0" algn="just">
              <a:lnSpc>
                <a:spcPct val="180045"/>
              </a:lnSpc>
              <a:spcBef>
                <a:spcPts val="0"/>
              </a:spcBef>
              <a:spcAft>
                <a:spcPts val="0"/>
              </a:spcAft>
              <a:buNone/>
            </a:pPr>
            <a:r>
              <a:rPr b="0" i="0" lang="en-US" sz="2200" u="none" cap="none" strike="noStrike">
                <a:solidFill>
                  <a:srgbClr val="000000"/>
                </a:solidFill>
                <a:latin typeface="Rubik"/>
                <a:ea typeface="Rubik"/>
                <a:cs typeface="Rubik"/>
                <a:sym typeface="Rubik"/>
              </a:rPr>
              <a:t>● product_id : kode product obat,</a:t>
            </a:r>
            <a:endParaRPr/>
          </a:p>
          <a:p>
            <a:pPr indent="0" lvl="0" marL="0" marR="0" rtl="0" algn="just">
              <a:lnSpc>
                <a:spcPct val="180045"/>
              </a:lnSpc>
              <a:spcBef>
                <a:spcPts val="0"/>
              </a:spcBef>
              <a:spcAft>
                <a:spcPts val="0"/>
              </a:spcAft>
              <a:buNone/>
            </a:pPr>
            <a:r>
              <a:rPr b="0" i="0" lang="en-US" sz="2200" u="none" cap="none" strike="noStrike">
                <a:solidFill>
                  <a:srgbClr val="000000"/>
                </a:solidFill>
                <a:latin typeface="Rubik"/>
                <a:ea typeface="Rubik"/>
                <a:cs typeface="Rubik"/>
                <a:sym typeface="Rubik"/>
              </a:rPr>
              <a:t>● product_name : nama obat,</a:t>
            </a:r>
            <a:endParaRPr/>
          </a:p>
          <a:p>
            <a:pPr indent="0" lvl="0" marL="0" marR="0" rtl="0" algn="just">
              <a:lnSpc>
                <a:spcPct val="180045"/>
              </a:lnSpc>
              <a:spcBef>
                <a:spcPts val="0"/>
              </a:spcBef>
              <a:spcAft>
                <a:spcPts val="0"/>
              </a:spcAft>
              <a:buNone/>
            </a:pPr>
            <a:r>
              <a:rPr b="0" i="0" lang="en-US" sz="2200" u="none" cap="none" strike="noStrike">
                <a:solidFill>
                  <a:srgbClr val="000000"/>
                </a:solidFill>
                <a:latin typeface="Rubik"/>
                <a:ea typeface="Rubik"/>
                <a:cs typeface="Rubik"/>
                <a:sym typeface="Rubik"/>
              </a:rPr>
              <a:t>● actual_price : harga obat,</a:t>
            </a:r>
            <a:endParaRPr/>
          </a:p>
          <a:p>
            <a:pPr indent="0" lvl="0" marL="0" marR="0" rtl="0" algn="just">
              <a:lnSpc>
                <a:spcPct val="180045"/>
              </a:lnSpc>
              <a:spcBef>
                <a:spcPts val="0"/>
              </a:spcBef>
              <a:spcAft>
                <a:spcPts val="0"/>
              </a:spcAft>
              <a:buNone/>
            </a:pPr>
            <a:r>
              <a:rPr b="0" i="0" lang="en-US" sz="2200" u="none" cap="none" strike="noStrike">
                <a:solidFill>
                  <a:srgbClr val="000000"/>
                </a:solidFill>
                <a:latin typeface="Rubik"/>
                <a:ea typeface="Rubik"/>
                <a:cs typeface="Rubik"/>
                <a:sym typeface="Rubik"/>
              </a:rPr>
              <a:t>● discount_percentage : Persentase diskon yang diberikan pada obat,</a:t>
            </a:r>
            <a:endParaRPr/>
          </a:p>
          <a:p>
            <a:pPr indent="0" lvl="0" marL="0" marR="0" rtl="0" algn="just">
              <a:lnSpc>
                <a:spcPct val="180045"/>
              </a:lnSpc>
              <a:spcBef>
                <a:spcPts val="0"/>
              </a:spcBef>
              <a:spcAft>
                <a:spcPts val="0"/>
              </a:spcAft>
              <a:buNone/>
            </a:pPr>
            <a:r>
              <a:rPr b="0" i="0" lang="en-US" sz="2200" u="none" cap="none" strike="noStrike">
                <a:solidFill>
                  <a:srgbClr val="000000"/>
                </a:solidFill>
                <a:latin typeface="Rubik"/>
                <a:ea typeface="Rubik"/>
                <a:cs typeface="Rubik"/>
                <a:sym typeface="Rubik"/>
              </a:rPr>
              <a:t>● persentase_gross_laba : Persentase laba yang seharusnya</a:t>
            </a:r>
            <a:endParaRPr/>
          </a:p>
          <a:p>
            <a:pPr indent="0" lvl="0" marL="0" marR="0" rtl="0" algn="just">
              <a:lnSpc>
                <a:spcPct val="191318"/>
              </a:lnSpc>
              <a:spcBef>
                <a:spcPts val="0"/>
              </a:spcBef>
              <a:spcAft>
                <a:spcPts val="0"/>
              </a:spcAft>
              <a:buNone/>
            </a:pPr>
            <a:r>
              <a:t/>
            </a:r>
            <a:endParaRPr b="0" i="0" sz="2200" u="none" cap="none" strike="noStrike">
              <a:solidFill>
                <a:srgbClr val="000000"/>
              </a:solidFill>
              <a:latin typeface="Rubik"/>
              <a:ea typeface="Rubik"/>
              <a:cs typeface="Rubik"/>
              <a:sym typeface="Rubi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8"/>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196" name="Google Shape;196;p8"/>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197" name="Google Shape;197;p8"/>
          <p:cNvSpPr txBox="1"/>
          <p:nvPr/>
        </p:nvSpPr>
        <p:spPr>
          <a:xfrm>
            <a:off x="772425" y="976451"/>
            <a:ext cx="16743150" cy="1129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6000" u="none" cap="none" strike="noStrike">
                <a:solidFill>
                  <a:srgbClr val="000000"/>
                </a:solidFill>
                <a:latin typeface="Rubik"/>
                <a:ea typeface="Rubik"/>
                <a:cs typeface="Rubik"/>
                <a:sym typeface="Rubik"/>
              </a:rPr>
              <a:t>Project </a:t>
            </a:r>
            <a:r>
              <a:rPr b="1" i="0" lang="en-US" sz="6000" u="none" cap="none" strike="noStrike">
                <a:solidFill>
                  <a:srgbClr val="0097A7"/>
                </a:solidFill>
                <a:latin typeface="Rubik"/>
                <a:ea typeface="Rubik"/>
                <a:cs typeface="Rubik"/>
                <a:sym typeface="Rubik"/>
              </a:rPr>
              <a:t>Portfolio</a:t>
            </a:r>
            <a:endParaRPr/>
          </a:p>
        </p:txBody>
      </p:sp>
      <p:sp>
        <p:nvSpPr>
          <p:cNvPr id="198" name="Google Shape;198;p8"/>
          <p:cNvSpPr txBox="1"/>
          <p:nvPr/>
        </p:nvSpPr>
        <p:spPr>
          <a:xfrm>
            <a:off x="772426" y="2125142"/>
            <a:ext cx="13862774" cy="7040880"/>
          </a:xfrm>
          <a:prstGeom prst="rect">
            <a:avLst/>
          </a:prstGeom>
          <a:noFill/>
          <a:ln>
            <a:noFill/>
          </a:ln>
        </p:spPr>
        <p:txBody>
          <a:bodyPr anchorCtr="0" anchor="t" bIns="0" lIns="0" spcFirstLastPara="1" rIns="0" wrap="square" tIns="0">
            <a:spAutoFit/>
          </a:bodyPr>
          <a:lstStyle/>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 persentase_gross_laba : Persentase laba yang seharusnya</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diterima dari obat dengan ketentuan berikut:</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 Harga &lt;= Rp 50.000 -&gt; laba 10%</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 Harga &gt; Rp 50.000 - 100.000 -&gt; laba 15%</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 Harga &gt; Rp 100.000 - 300.000 -&gt; laba 20%</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 Harga &gt; Rp 300.000 - 500.000 -&gt; laba 25%</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 Harga &gt; Rp 500.000 -&gt; laba 30%,</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 nett_sales : harga setelah diskon,</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 nett_profit : keuntungan yang diperoleh Kimia Farma,</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 rating_transaksi : penilaian konsumen terhadap transaksi</a:t>
            </a:r>
            <a:endParaRPr/>
          </a:p>
          <a:p>
            <a:pPr indent="0" lvl="0" marL="0" marR="0" rtl="0" algn="just">
              <a:lnSpc>
                <a:spcPct val="180030"/>
              </a:lnSpc>
              <a:spcBef>
                <a:spcPts val="0"/>
              </a:spcBef>
              <a:spcAft>
                <a:spcPts val="0"/>
              </a:spcAft>
              <a:buNone/>
            </a:pPr>
            <a:r>
              <a:rPr b="0" i="0" lang="en-US" sz="2599" u="none" cap="none" strike="noStrike">
                <a:solidFill>
                  <a:srgbClr val="000000"/>
                </a:solidFill>
                <a:latin typeface="Rubik"/>
                <a:ea typeface="Rubik"/>
                <a:cs typeface="Rubik"/>
                <a:sym typeface="Rubik"/>
              </a:rPr>
              <a:t>yang dilakukan.</a:t>
            </a:r>
            <a:endParaRPr/>
          </a:p>
          <a:p>
            <a:pPr indent="0" lvl="0" marL="0" marR="0" rtl="0" algn="just">
              <a:lnSpc>
                <a:spcPct val="180030"/>
              </a:lnSpc>
              <a:spcBef>
                <a:spcPts val="0"/>
              </a:spcBef>
              <a:spcAft>
                <a:spcPts val="0"/>
              </a:spcAft>
              <a:buNone/>
            </a:pPr>
            <a:r>
              <a:t/>
            </a:r>
            <a:endParaRPr b="0" i="0" sz="2599" u="none" cap="none" strike="noStrike">
              <a:solidFill>
                <a:srgbClr val="000000"/>
              </a:solidFill>
              <a:latin typeface="Rubik"/>
              <a:ea typeface="Rubik"/>
              <a:cs typeface="Rubik"/>
              <a:sym typeface="Rubik"/>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9"/>
          <p:cNvSpPr/>
          <p:nvPr/>
        </p:nvSpPr>
        <p:spPr>
          <a:xfrm>
            <a:off x="0" y="0"/>
            <a:ext cx="18288002" cy="10287002"/>
          </a:xfrm>
          <a:custGeom>
            <a:rect b="b" l="l" r="r" t="t"/>
            <a:pathLst>
              <a:path extrusionOk="0" h="10287002" w="18288002">
                <a:moveTo>
                  <a:pt x="0" y="0"/>
                </a:moveTo>
                <a:lnTo>
                  <a:pt x="18288002" y="0"/>
                </a:lnTo>
                <a:lnTo>
                  <a:pt x="18288002" y="10287002"/>
                </a:lnTo>
                <a:lnTo>
                  <a:pt x="0" y="10287002"/>
                </a:lnTo>
                <a:lnTo>
                  <a:pt x="0" y="0"/>
                </a:lnTo>
                <a:close/>
              </a:path>
            </a:pathLst>
          </a:custGeom>
          <a:blipFill rotWithShape="1">
            <a:blip r:embed="rId3">
              <a:alphaModFix amt="9999"/>
            </a:blip>
            <a:stretch>
              <a:fillRect b="-18381" l="0" r="0" t="0"/>
            </a:stretch>
          </a:blipFill>
          <a:ln>
            <a:noFill/>
          </a:ln>
        </p:spPr>
      </p:sp>
      <p:sp>
        <p:nvSpPr>
          <p:cNvPr id="208" name="Google Shape;208;p9"/>
          <p:cNvSpPr/>
          <p:nvPr/>
        </p:nvSpPr>
        <p:spPr>
          <a:xfrm>
            <a:off x="14635200" y="371250"/>
            <a:ext cx="2799804" cy="1082600"/>
          </a:xfrm>
          <a:custGeom>
            <a:rect b="b" l="l" r="r" t="t"/>
            <a:pathLst>
              <a:path extrusionOk="0" h="1082600" w="2799804">
                <a:moveTo>
                  <a:pt x="0" y="0"/>
                </a:moveTo>
                <a:lnTo>
                  <a:pt x="2799804" y="0"/>
                </a:lnTo>
                <a:lnTo>
                  <a:pt x="2799804" y="1082600"/>
                </a:lnTo>
                <a:lnTo>
                  <a:pt x="0" y="1082600"/>
                </a:lnTo>
                <a:lnTo>
                  <a:pt x="0" y="0"/>
                </a:lnTo>
                <a:close/>
              </a:path>
            </a:pathLst>
          </a:custGeom>
          <a:blipFill rotWithShape="1">
            <a:blip r:embed="rId4">
              <a:alphaModFix/>
            </a:blip>
            <a:stretch>
              <a:fillRect b="-6372" l="0" r="0" t="-6378"/>
            </a:stretch>
          </a:blipFill>
          <a:ln>
            <a:noFill/>
          </a:ln>
        </p:spPr>
      </p:sp>
      <p:sp>
        <p:nvSpPr>
          <p:cNvPr id="209" name="Google Shape;209;p9"/>
          <p:cNvSpPr txBox="1"/>
          <p:nvPr/>
        </p:nvSpPr>
        <p:spPr>
          <a:xfrm>
            <a:off x="772425" y="976451"/>
            <a:ext cx="16743150" cy="1129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6000" u="none" cap="none" strike="noStrike">
                <a:solidFill>
                  <a:srgbClr val="000000"/>
                </a:solidFill>
                <a:latin typeface="Rubik"/>
                <a:ea typeface="Rubik"/>
                <a:cs typeface="Rubik"/>
                <a:sym typeface="Rubik"/>
              </a:rPr>
              <a:t>Project </a:t>
            </a:r>
            <a:r>
              <a:rPr b="1" i="0" lang="en-US" sz="6000" u="none" cap="none" strike="noStrike">
                <a:solidFill>
                  <a:srgbClr val="0097A7"/>
                </a:solidFill>
                <a:latin typeface="Rubik"/>
                <a:ea typeface="Rubik"/>
                <a:cs typeface="Rubik"/>
                <a:sym typeface="Rubik"/>
              </a:rPr>
              <a:t>Portfolio</a:t>
            </a:r>
            <a:endParaRPr/>
          </a:p>
        </p:txBody>
      </p:sp>
      <p:sp>
        <p:nvSpPr>
          <p:cNvPr id="210" name="Google Shape;210;p9"/>
          <p:cNvSpPr txBox="1"/>
          <p:nvPr/>
        </p:nvSpPr>
        <p:spPr>
          <a:xfrm>
            <a:off x="772426" y="2125142"/>
            <a:ext cx="16743149" cy="3242310"/>
          </a:xfrm>
          <a:prstGeom prst="rect">
            <a:avLst/>
          </a:prstGeom>
          <a:noFill/>
          <a:ln>
            <a:noFill/>
          </a:ln>
        </p:spPr>
        <p:txBody>
          <a:bodyPr anchorCtr="0" anchor="t" bIns="0" lIns="0" spcFirstLastPara="1" rIns="0" wrap="square" tIns="0">
            <a:spAutoFit/>
          </a:bodyPr>
          <a:lstStyle/>
          <a:p>
            <a:pPr indent="0" lvl="0" marL="0" marR="0" rtl="0" algn="just">
              <a:lnSpc>
                <a:spcPct val="180030"/>
              </a:lnSpc>
              <a:spcBef>
                <a:spcPts val="0"/>
              </a:spcBef>
              <a:spcAft>
                <a:spcPts val="0"/>
              </a:spcAft>
              <a:buNone/>
            </a:pPr>
            <a:r>
              <a:rPr b="1" i="0" lang="en-US" sz="2599" u="none" cap="none" strike="noStrike">
                <a:solidFill>
                  <a:srgbClr val="000000"/>
                </a:solidFill>
                <a:latin typeface="Rubik"/>
                <a:ea typeface="Rubik"/>
                <a:cs typeface="Rubik"/>
                <a:sym typeface="Rubik"/>
              </a:rPr>
              <a:t>➢ Create Dashboard Performance Analytics Kimia Farma</a:t>
            </a:r>
            <a:endParaRPr/>
          </a:p>
          <a:p>
            <a:pPr indent="0" lvl="0" marL="0" marR="0" rtl="0" algn="just">
              <a:lnSpc>
                <a:spcPct val="180030"/>
              </a:lnSpc>
              <a:spcBef>
                <a:spcPts val="0"/>
              </a:spcBef>
              <a:spcAft>
                <a:spcPts val="0"/>
              </a:spcAft>
              <a:buNone/>
            </a:pPr>
            <a:r>
              <a:rPr b="1" i="0" lang="en-US" sz="2599" u="none" cap="none" strike="noStrike">
                <a:solidFill>
                  <a:srgbClr val="000000"/>
                </a:solidFill>
                <a:latin typeface="Rubik"/>
                <a:ea typeface="Rubik"/>
                <a:cs typeface="Rubik"/>
                <a:sym typeface="Rubik"/>
              </a:rPr>
              <a:t>Business Year 2020-2023</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Pada proyek ini, anda harus membuat sebuah dashboard analisis kinerja Kimia Farma tahun 2020-2023 di Google Looker Studio. Dashboard ini anda buat berdasarkan tabel analisa yang telah anda buat sebelumnya pada BigQuery, sehingga anda perlu menghubungkan table tersebut ke Google Looker Studio. Anda dapat mendesain dashboard sesuai dengan kreativitas anda masing-masing, namun dashboardnya harus mencangkup:</a:t>
            </a:r>
            <a:endParaRPr/>
          </a:p>
        </p:txBody>
      </p:sp>
      <p:sp>
        <p:nvSpPr>
          <p:cNvPr id="211" name="Google Shape;211;p9"/>
          <p:cNvSpPr txBox="1"/>
          <p:nvPr/>
        </p:nvSpPr>
        <p:spPr>
          <a:xfrm>
            <a:off x="510685" y="5884202"/>
            <a:ext cx="8651700" cy="4177500"/>
          </a:xfrm>
          <a:prstGeom prst="rect">
            <a:avLst/>
          </a:prstGeom>
          <a:noFill/>
          <a:ln>
            <a:noFill/>
          </a:ln>
        </p:spPr>
        <p:txBody>
          <a:bodyPr anchorCtr="0" anchor="t" bIns="0" lIns="0" spcFirstLastPara="1" rIns="0" wrap="square" tIns="0">
            <a:spAutoFit/>
          </a:bodyPr>
          <a:lstStyle/>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Judul Dashboard</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Summary Dashboard</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Filter Control</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Snapshot Data</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Perbandingan Pendapatan Kimia Farma dari tahun ke tahun</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Top 10 Total transaksi cabang provinsi</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Top 10 Nett sales cabang provinsi</a:t>
            </a:r>
            <a:endParaRPr/>
          </a:p>
        </p:txBody>
      </p:sp>
      <p:sp>
        <p:nvSpPr>
          <p:cNvPr id="212" name="Google Shape;212;p9"/>
          <p:cNvSpPr txBox="1"/>
          <p:nvPr/>
        </p:nvSpPr>
        <p:spPr>
          <a:xfrm>
            <a:off x="9636434" y="6303709"/>
            <a:ext cx="8651700" cy="2903100"/>
          </a:xfrm>
          <a:prstGeom prst="rect">
            <a:avLst/>
          </a:prstGeom>
          <a:noFill/>
          <a:ln>
            <a:noFill/>
          </a:ln>
        </p:spPr>
        <p:txBody>
          <a:bodyPr anchorCtr="0" anchor="t" bIns="0" lIns="0" spcFirstLastPara="1" rIns="0" wrap="square" tIns="0">
            <a:spAutoFit/>
          </a:bodyPr>
          <a:lstStyle/>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Top 5 Cabang Dengan Rating Tertinggi, namun Rating</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Transaksi Terendah</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Indonesia's Geo Map Untuk Total Profit Masing-masing</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Provinsi</a:t>
            </a:r>
            <a:endParaRPr/>
          </a:p>
          <a:p>
            <a:pPr indent="0" lvl="0" marL="0" marR="0" rtl="0" algn="just">
              <a:lnSpc>
                <a:spcPct val="180000"/>
              </a:lnSpc>
              <a:spcBef>
                <a:spcPts val="0"/>
              </a:spcBef>
              <a:spcAft>
                <a:spcPts val="0"/>
              </a:spcAft>
              <a:buNone/>
            </a:pPr>
            <a:r>
              <a:rPr b="0" i="0" lang="en-US" sz="2300" u="none" cap="none" strike="noStrike">
                <a:solidFill>
                  <a:srgbClr val="000000"/>
                </a:solidFill>
                <a:latin typeface="Rubik"/>
                <a:ea typeface="Rubik"/>
                <a:cs typeface="Rubik"/>
                <a:sym typeface="Rubik"/>
              </a:rPr>
              <a:t>● Dan analisis lainnya yang dapat anda eksplorasi.</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